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76" r:id="rId4"/>
    <p:sldId id="272" r:id="rId5"/>
    <p:sldId id="292" r:id="rId6"/>
    <p:sldId id="301" r:id="rId7"/>
    <p:sldId id="305" r:id="rId8"/>
    <p:sldId id="309" r:id="rId9"/>
    <p:sldId id="293" r:id="rId10"/>
    <p:sldId id="291" r:id="rId11"/>
    <p:sldId id="300" r:id="rId12"/>
    <p:sldId id="286" r:id="rId13"/>
    <p:sldId id="296" r:id="rId14"/>
    <p:sldId id="306" r:id="rId15"/>
    <p:sldId id="311" r:id="rId16"/>
    <p:sldId id="294" r:id="rId17"/>
    <p:sldId id="295" r:id="rId18"/>
    <p:sldId id="271" r:id="rId19"/>
    <p:sldId id="297" r:id="rId20"/>
    <p:sldId id="310" r:id="rId21"/>
    <p:sldId id="269" r:id="rId22"/>
    <p:sldId id="312" r:id="rId23"/>
    <p:sldId id="299" r:id="rId24"/>
    <p:sldId id="267" r:id="rId25"/>
    <p:sldId id="298" r:id="rId26"/>
    <p:sldId id="302" r:id="rId27"/>
    <p:sldId id="303" r:id="rId28"/>
    <p:sldId id="313" r:id="rId29"/>
    <p:sldId id="314" r:id="rId30"/>
    <p:sldId id="29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8" d="100"/>
          <a:sy n="68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2B25F3-7ADB-44F0-B093-9349543BDCCE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09FFF2-1947-4678-A8DF-60C68E433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2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2B9321-C327-49E7-AC82-98AFEF9CEC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734C-F41D-48B7-8247-BE82EFD38D5F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C584-D023-4B49-AFF4-60EB6535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AAF3-71C7-4308-8A55-100A61B1F985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7499-3E26-4F06-890C-31D4F7331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CE05-4E60-4BC5-B9C7-DAB80130C65E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1EBF-B7DA-4619-A996-6D26E58B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4391-9182-4915-8473-18E374B28FE2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499B-8CE3-4A6A-9D88-1E4B2E9FD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C3FC-554E-490B-ABAE-D1167B4F9DC7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7A92-8A7B-4246-819C-7A69023F5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0590-0947-49AA-83A7-39ED3B05B8E8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2B8A-9B57-4368-A4BA-41D6175EC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5B36-7138-4BD5-A49F-58BEF24B4147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750D-BD00-4221-BAF9-5AEFBE85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B3-F23E-449F-8734-AE32370388F9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507B-7547-443D-BB99-FE7C711D9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D030-4E12-47C1-A143-68DBCA4BF97F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4A97-8706-48CE-AD1C-EE5C1E51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F9BA-2025-40B0-8BF1-789EDEA4C724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420B-ECE2-4FC9-9174-E5C5138E2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5651-3DC1-4B00-98A2-F66FDD3B9DFE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DB7C-7333-4249-A975-ED7817ADC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43DA8-4033-4972-A415-643C496AFC9D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5E787-C34B-4171-B0CD-49C347123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1357298"/>
            <a:ext cx="842968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latin typeface="+mn-lt"/>
              </a:rPr>
              <a:t>Развитие мелкой 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моторики</a:t>
            </a:r>
            <a:endParaRPr lang="en-US" sz="4000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3372" y="3643314"/>
            <a:ext cx="457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363"/>
            <a:r>
              <a:rPr lang="ru-RU" sz="1400" i="1" dirty="0">
                <a:solidFill>
                  <a:srgbClr val="010000"/>
                </a:solidFill>
                <a:cs typeface="Times New Roman" pitchFamily="18" charset="0"/>
              </a:rPr>
              <a:t>«Ум ребё</a:t>
            </a:r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нк</a:t>
            </a:r>
            <a:r>
              <a:rPr lang="ru-RU" sz="1400" i="1" dirty="0">
                <a:solidFill>
                  <a:srgbClr val="010000"/>
                </a:solidFill>
                <a:cs typeface="Times New Roman" pitchFamily="18" charset="0"/>
              </a:rPr>
              <a:t>а нахо</a:t>
            </a:r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дит</a:t>
            </a:r>
            <a:r>
              <a:rPr lang="ru-RU" sz="1400" i="1" dirty="0">
                <a:solidFill>
                  <a:srgbClr val="010000"/>
                </a:solidFill>
                <a:cs typeface="Times New Roman" pitchFamily="18" charset="0"/>
              </a:rPr>
              <a:t>ся на </a:t>
            </a:r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к</a:t>
            </a:r>
            <a:r>
              <a:rPr lang="ru-RU" sz="1400" i="1" dirty="0">
                <a:solidFill>
                  <a:srgbClr val="010000"/>
                </a:solidFill>
                <a:cs typeface="Times New Roman" pitchFamily="18" charset="0"/>
              </a:rPr>
              <a:t>о</a:t>
            </a:r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нчи</a:t>
            </a:r>
            <a:r>
              <a:rPr lang="ru-RU" sz="1400" i="1" dirty="0">
                <a:solidFill>
                  <a:srgbClr val="010000"/>
                </a:solidFill>
                <a:cs typeface="Times New Roman" pitchFamily="18" charset="0"/>
              </a:rPr>
              <a:t>ках </a:t>
            </a:r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пальце</a:t>
            </a:r>
            <a:r>
              <a:rPr lang="ru-RU" sz="1400" i="1" dirty="0">
                <a:solidFill>
                  <a:srgbClr val="010000"/>
                </a:solidFill>
                <a:cs typeface="Times New Roman" pitchFamily="18" charset="0"/>
              </a:rPr>
              <a:t>в»</a:t>
            </a:r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.</a:t>
            </a:r>
          </a:p>
          <a:p>
            <a:pPr indent="360363"/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                                           </a:t>
            </a:r>
            <a:r>
              <a:rPr lang="ru-RU" sz="1400" i="1" dirty="0" err="1">
                <a:solidFill>
                  <a:srgbClr val="191616"/>
                </a:solidFill>
                <a:cs typeface="Times New Roman" pitchFamily="18" charset="0"/>
              </a:rPr>
              <a:t>Сухомлинскиий</a:t>
            </a:r>
            <a:r>
              <a:rPr lang="ru-RU" sz="1400" i="1" dirty="0">
                <a:solidFill>
                  <a:srgbClr val="191616"/>
                </a:solidFill>
                <a:cs typeface="Times New Roman" pitchFamily="18" charset="0"/>
              </a:rPr>
              <a:t> В.А. 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357562"/>
            <a:ext cx="4272484" cy="320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4714875" y="357188"/>
            <a:ext cx="4000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00CC"/>
              </a:solidFill>
              <a:latin typeface="Calibri" pitchFamily="34" charset="0"/>
            </a:endParaRPr>
          </a:p>
          <a:p>
            <a:endParaRPr lang="ru-RU" b="1">
              <a:solidFill>
                <a:srgbClr val="0000CC"/>
              </a:solidFill>
              <a:latin typeface="Calibri" pitchFamily="34" charset="0"/>
            </a:endParaRPr>
          </a:p>
          <a:p>
            <a:endParaRPr lang="ru-RU" b="1">
              <a:solidFill>
                <a:srgbClr val="0000CC"/>
              </a:solidFill>
              <a:latin typeface="Calibri" pitchFamily="34" charset="0"/>
            </a:endParaRPr>
          </a:p>
          <a:p>
            <a:endParaRPr lang="ru-RU" b="1">
              <a:solidFill>
                <a:srgbClr val="0000CC"/>
              </a:solidFill>
              <a:latin typeface="Calibri" pitchFamily="34" charset="0"/>
            </a:endParaRPr>
          </a:p>
          <a:p>
            <a:endParaRPr lang="ru-RU" b="1">
              <a:solidFill>
                <a:srgbClr val="0000CC"/>
              </a:solidFill>
              <a:latin typeface="Calibri" pitchFamily="34" charset="0"/>
            </a:endParaRPr>
          </a:p>
          <a:p>
            <a:endParaRPr lang="ru-RU" b="1">
              <a:solidFill>
                <a:srgbClr val="0000CC"/>
              </a:solidFill>
              <a:latin typeface="Calibri" pitchFamily="34" charset="0"/>
            </a:endParaRPr>
          </a:p>
          <a:p>
            <a:endParaRPr lang="ru-RU" b="1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6387" name="Picture 3" descr="F:\фото\2009-11-06-2158-16\P10007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785926"/>
            <a:ext cx="42868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0" y="5657671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0488"/>
            <a:r>
              <a:rPr lang="ru-RU" b="1" dirty="0">
                <a:solidFill>
                  <a:srgbClr val="0000CC"/>
                </a:solidFill>
                <a:latin typeface="Calibri" pitchFamily="34" charset="0"/>
              </a:rPr>
              <a:t>Все действия с небольшими предметами развивают мелкую моторику, ловкость, силу, являются естественным массажем для пальцев и кистей рук ребёнка.  Например, найти мелкие предметы в сухих бассейнах, перебрать шишки и жёлуди, нанизывание бус, выложить из ниток различные фигуры и т.д.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Упражнения для развития мелкой моторики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71546"/>
            <a:ext cx="4500562" cy="458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14290"/>
            <a:ext cx="4861948" cy="64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\Фотки1\2009-06-05-2353-10\P10002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32766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:\фото\Фотки1\2009-06-05-2353-10\P1000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1643050"/>
            <a:ext cx="32496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:\фото\2009-10-17-0847-46\P10006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28604"/>
            <a:ext cx="3471862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фото\2009-10-17-0847-46\P10006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785926"/>
            <a:ext cx="30051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0" y="5657671"/>
            <a:ext cx="9286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Calibri" pitchFamily="34" charset="0"/>
              </a:rPr>
              <a:t>Картина «Берёзка» имеет многоцелевое значение: при выполнении задания «Сложи картинку» ребёнок развивает не только мелкую моторику, он </a:t>
            </a:r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изучает строение деревьев, </a:t>
            </a:r>
            <a:r>
              <a:rPr lang="ru-RU" b="1" dirty="0">
                <a:solidFill>
                  <a:srgbClr val="000099"/>
                </a:solidFill>
                <a:latin typeface="Calibri" pitchFamily="34" charset="0"/>
              </a:rPr>
              <a:t>приметы времени года, у ребёнка развивается пространственное </a:t>
            </a:r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воображение, ориентировка в пространстве.</a:t>
            </a: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-25"/>
            <a:ext cx="5214974" cy="69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135" y="0"/>
            <a:ext cx="9192135" cy="68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99029" cy="68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5473" y="-101606"/>
            <a:ext cx="9279473" cy="695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Пальчиковая гимнастика</a:t>
            </a: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70" y="1357298"/>
            <a:ext cx="2255838" cy="2928938"/>
          </a:xfrm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357298"/>
            <a:ext cx="21431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214282" y="4572008"/>
            <a:ext cx="8929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90488"/>
            <a:r>
              <a:rPr lang="ru-RU" sz="2000" b="1" dirty="0">
                <a:solidFill>
                  <a:srgbClr val="010000"/>
                </a:solidFill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000CC"/>
                </a:solidFill>
                <a:latin typeface="Calibri" pitchFamily="34" charset="0"/>
              </a:rPr>
              <a:t>Пальчиковые игры </a:t>
            </a:r>
            <a:r>
              <a:rPr lang="ru-RU" sz="2000" b="1" dirty="0" smtClean="0">
                <a:solidFill>
                  <a:srgbClr val="0000CC"/>
                </a:solidFill>
                <a:latin typeface="Calibri" pitchFamily="34" charset="0"/>
              </a:rPr>
              <a:t>­небольшие стихи, сопровождаемые движением пальцев рук, такие  игры хорошие </a:t>
            </a:r>
            <a:r>
              <a:rPr lang="ru-RU" sz="2000" b="1" dirty="0">
                <a:solidFill>
                  <a:srgbClr val="0000CC"/>
                </a:solidFill>
                <a:latin typeface="Calibri" pitchFamily="34" charset="0"/>
              </a:rPr>
              <a:t>помощники для того, чтобы подготовить руку ребенка к письму, развить координацию, тонкие движения пальцев рук положительно влияют на развитие детской речи. </a:t>
            </a:r>
            <a:r>
              <a:rPr lang="ru-RU" sz="2000" b="1" dirty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Пальчиковая гимнастика проводится каждый день . </a:t>
            </a:r>
            <a:endParaRPr lang="ru-RU" sz="2000" b="1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25" y="-35719"/>
            <a:ext cx="9191625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8901113" cy="257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CC"/>
                </a:solidFill>
              </a:rPr>
              <a:t>      </a:t>
            </a:r>
            <a:r>
              <a:rPr lang="ru-RU" b="1" dirty="0" smtClean="0">
                <a:solidFill>
                  <a:srgbClr val="0000CC"/>
                </a:solidFill>
              </a:rPr>
              <a:t>Если у  ребёнка с раннего детства развивать мелкую моторику,  то  у него  развиваются память, внимание, речь, активнее мыслительные процессы,  выше способности, он будет хорошо выполнять самую тонкую работу, а рука его  будет готова к письму.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63" y="4357688"/>
            <a:ext cx="1643062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Мелкая моторика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38" y="5643563"/>
            <a:ext cx="1428750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Мышление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" y="4500563"/>
            <a:ext cx="1714500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Практические навыки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5938" y="5715000"/>
            <a:ext cx="1714500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Подготовка к письму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63" y="4500563"/>
            <a:ext cx="1500187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Внимание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7813" y="3357563"/>
            <a:ext cx="1500187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Память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8813" y="3357563"/>
            <a:ext cx="1285875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2143125" y="35718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Речь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857750" y="4000500"/>
            <a:ext cx="357188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286125" y="4071938"/>
            <a:ext cx="428625" cy="2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1"/>
          </p:cNvCxnSpPr>
          <p:nvPr/>
        </p:nvCxnSpPr>
        <p:spPr>
          <a:xfrm rot="10800000">
            <a:off x="2214563" y="4786313"/>
            <a:ext cx="11430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3500438" y="5286375"/>
            <a:ext cx="500062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500563" y="5286375"/>
            <a:ext cx="571500" cy="500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072063" y="4786313"/>
            <a:ext cx="1571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135" y="0"/>
            <a:ext cx="9192135" cy="68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Практическая деятельность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2875" y="5842337"/>
            <a:ext cx="9001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9875"/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Дети любят выполнять задания,   связанные с практикой, они рады помочь взрослым, учатся самостоятельности, приобретают практические навыки, необходимые в жизни. 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621465"/>
            <a:ext cx="7000924" cy="52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802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Нетрадиционные методы изобразительной                        деятельности</a:t>
            </a:r>
            <a:r>
              <a:rPr lang="ru-RU" sz="3200" i="1" dirty="0" smtClean="0"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solidFill>
                  <a:srgbClr val="C00000"/>
                </a:solidFill>
              </a:rPr>
            </a:b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-214313" y="5643563"/>
            <a:ext cx="9358313" cy="642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0000CC"/>
                </a:solidFill>
              </a:rPr>
              <a:t>       Изобразительная деятельность влияет на эстетическое воспитание,  развивается мелкая моторика, творческие способности. Разнообразны нетрадиционные техники ИЗО: рисование пальчиками, ладошкой, оттиск смятой  бумаги,  печатками, губкой, рисование воском, ниткой, обрывание, скатывание бумаги.</a:t>
            </a:r>
            <a:endParaRPr lang="ru-RU" sz="1800" dirty="0" smtClean="0">
              <a:solidFill>
                <a:srgbClr val="0000CC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571612"/>
            <a:ext cx="2928927" cy="373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071546"/>
            <a:ext cx="3379610" cy="450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5143536" cy="685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42048"/>
            <a:ext cx="5111964" cy="68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5111964" cy="68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00042"/>
            <a:ext cx="4357718" cy="60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500306"/>
            <a:ext cx="40261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Кроме всего сказанного хочется отметить, что на ладони находится множество биоактивных точек, массажируя их, мы  стимулируют работу  организма человека .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  <a:cs typeface="Times New Roman" pitchFamily="18" charset="0"/>
              </a:rPr>
              <a:t>    Работа по развитию мелкой моторики должна проводится систематически педагогами и родителями. Во время занятий нужно учитывать индивидуальные особенности каждого ребёнка, настроение, желание, возможности. Главное, чтобы занятия приносили детям только положительные эмоции, что будет вызывать интерес к играм и приведёт к положительному результату в развитии мелкой моторики. </a:t>
            </a:r>
            <a:endParaRPr lang="ru-RU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7858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Развитие мелкой моторики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1643063"/>
            <a:ext cx="2714625" cy="107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 </a:t>
            </a:r>
            <a:r>
              <a:rPr lang="ru-RU" sz="2400" b="1" dirty="0">
                <a:solidFill>
                  <a:schemeClr val="tx1"/>
                </a:solidFill>
              </a:rPr>
              <a:t>Упражнения для развития мелкой моторики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75" y="642938"/>
            <a:ext cx="2571750" cy="1128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Рисование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Аппликация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лепка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3857625"/>
            <a:ext cx="2143125" cy="1128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Практическая деятельность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88" y="5500688"/>
            <a:ext cx="2643187" cy="107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Настольные,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развивающие игры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63" y="4214813"/>
            <a:ext cx="2786062" cy="1200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Конструирование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071813"/>
            <a:ext cx="2214563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Мелкая моторика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2250" y="1714500"/>
            <a:ext cx="2214563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Пальчиковая гимнастика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322763" y="2320925"/>
            <a:ext cx="9286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5857875" y="2571750"/>
            <a:ext cx="64293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71750" y="2786063"/>
            <a:ext cx="8572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714625" y="4286250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4072732" y="4858544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5393531" y="4393407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428750" y="2286000"/>
            <a:ext cx="6276975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1071546"/>
            <a:ext cx="7500938" cy="143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Спасибо за внимание!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3000372"/>
            <a:ext cx="4833923" cy="36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00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Настольные, развивающие игры</a:t>
            </a: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42844" y="5934075"/>
            <a:ext cx="878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/>
            <a:r>
              <a:rPr lang="ru-RU" b="1" dirty="0" smtClean="0">
                <a:solidFill>
                  <a:srgbClr val="0000CC"/>
                </a:solidFill>
                <a:cs typeface="Times New Roman" pitchFamily="18" charset="0"/>
              </a:rPr>
              <a:t>Настольные </a:t>
            </a:r>
            <a:r>
              <a:rPr lang="ru-RU" b="1" dirty="0">
                <a:solidFill>
                  <a:srgbClr val="0000CC"/>
                </a:solidFill>
                <a:cs typeface="Times New Roman" pitchFamily="18" charset="0"/>
              </a:rPr>
              <a:t>игры развивают логическое мышление, пространственное воображение ребёнка,  творческие   способности, фантазию, внимание, усидчивость.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71480"/>
            <a:ext cx="7143268" cy="53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9028" cy="68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659" y="-83744"/>
            <a:ext cx="9255659" cy="694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8910" y="95227"/>
            <a:ext cx="5040544" cy="6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2473" y="-142900"/>
            <a:ext cx="9596473" cy="71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0736"/>
            <a:ext cx="9548847" cy="716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403</Words>
  <Application>Microsoft Office PowerPoint</Application>
  <PresentationFormat>Экран (4:3)</PresentationFormat>
  <Paragraphs>43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  Развитие мелкой моторики    </vt:lpstr>
      <vt:lpstr> Настольные, развивающие игры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Пальчиковая гимнастика </vt:lpstr>
      <vt:lpstr>Презентация PowerPoint</vt:lpstr>
      <vt:lpstr>Презентация PowerPoint</vt:lpstr>
      <vt:lpstr>Практическая деятельность </vt:lpstr>
      <vt:lpstr>Презентация PowerPoint</vt:lpstr>
      <vt:lpstr>Презентация PowerPoint</vt:lpstr>
      <vt:lpstr> Нетрадиционные методы изобразительной                       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№14 «Красная шапочка» город Котовск Тамбовской области</dc:title>
  <dc:creator>Пользователь</dc:creator>
  <cp:lastModifiedBy>Admin</cp:lastModifiedBy>
  <cp:revision>218</cp:revision>
  <dcterms:modified xsi:type="dcterms:W3CDTF">2021-01-26T09:24:53Z</dcterms:modified>
</cp:coreProperties>
</file>