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7" r:id="rId2"/>
    <p:sldId id="294" r:id="rId3"/>
    <p:sldId id="259" r:id="rId4"/>
    <p:sldId id="286" r:id="rId5"/>
    <p:sldId id="287" r:id="rId6"/>
    <p:sldId id="288" r:id="rId7"/>
    <p:sldId id="289" r:id="rId8"/>
    <p:sldId id="290" r:id="rId9"/>
    <p:sldId id="291" r:id="rId10"/>
    <p:sldId id="292" r:id="rId11"/>
    <p:sldId id="258" r:id="rId12"/>
    <p:sldId id="295" r:id="rId13"/>
    <p:sldId id="260" r:id="rId14"/>
    <p:sldId id="261" r:id="rId15"/>
    <p:sldId id="262" r:id="rId16"/>
    <p:sldId id="269" r:id="rId17"/>
    <p:sldId id="270" r:id="rId18"/>
    <p:sldId id="271" r:id="rId19"/>
    <p:sldId id="272" r:id="rId20"/>
    <p:sldId id="273" r:id="rId21"/>
    <p:sldId id="267" r:id="rId2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47" autoAdjust="0"/>
    <p:restoredTop sz="86482" autoAdjust="0"/>
  </p:normalViewPr>
  <p:slideViewPr>
    <p:cSldViewPr>
      <p:cViewPr>
        <p:scale>
          <a:sx n="80" d="100"/>
          <a:sy n="80" d="100"/>
        </p:scale>
        <p:origin x="-1002"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9B301CA-76A8-48BD-8B91-8CC8D590D9AE}" type="datetimeFigureOut">
              <a:rPr lang="ru-RU"/>
              <a:pPr>
                <a:defRPr/>
              </a:pPr>
              <a:t>23.12.2020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4AFF3A8-292F-479B-B03E-B143E8E44D09}" type="slidenum">
              <a:rPr lang="ru-RU"/>
              <a:pPr>
                <a:defRPr/>
              </a:pPr>
              <a:t>‹#›</a:t>
            </a:fld>
            <a:endParaRPr lang="ru-RU"/>
          </a:p>
        </p:txBody>
      </p:sp>
    </p:spTree>
    <p:extLst>
      <p:ext uri="{BB962C8B-B14F-4D97-AF65-F5344CB8AC3E}">
        <p14:creationId xmlns:p14="http://schemas.microsoft.com/office/powerpoint/2010/main" val="4631679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2" descr="fade-frame-7"/>
          <p:cNvPicPr>
            <a:picLocks noChangeAspect="1" noChangeArrowheads="1"/>
          </p:cNvPicPr>
          <p:nvPr userDrawn="1"/>
        </p:nvPicPr>
        <p:blipFill>
          <a:blip r:embed="rId2" cstate="print"/>
          <a:srcRect/>
          <a:stretch>
            <a:fillRect/>
          </a:stretch>
        </p:blipFill>
        <p:spPr bwMode="auto">
          <a:xfrm>
            <a:off x="-38100" y="0"/>
            <a:ext cx="9182100" cy="6858000"/>
          </a:xfrm>
          <a:prstGeom prst="rect">
            <a:avLst/>
          </a:prstGeom>
          <a:noFill/>
          <a:ln w="9525">
            <a:noFill/>
            <a:miter lim="800000"/>
            <a:headEnd/>
            <a:tailEnd/>
          </a:ln>
        </p:spPr>
      </p:pic>
      <p:pic>
        <p:nvPicPr>
          <p:cNvPr id="5" name="Picture 2" descr="http://freedesignfile.com/upload/2014/05/Green-leaves-wave-creative-background-vector.jpg"/>
          <p:cNvPicPr>
            <a:picLocks noChangeAspect="1" noChangeArrowheads="1"/>
          </p:cNvPicPr>
          <p:nvPr userDrawn="1"/>
        </p:nvPicPr>
        <p:blipFill>
          <a:blip r:embed="rId3" cstate="screen"/>
          <a:srcRect/>
          <a:stretch>
            <a:fillRect/>
          </a:stretch>
        </p:blipFill>
        <p:spPr bwMode="auto">
          <a:xfrm>
            <a:off x="323528" y="332656"/>
            <a:ext cx="8424936" cy="6237718"/>
          </a:xfrm>
          <a:prstGeom prst="rect">
            <a:avLst/>
          </a:prstGeom>
          <a:ln>
            <a:noFill/>
          </a:ln>
          <a:effectLst>
            <a:softEdge rad="112500"/>
          </a:effectLst>
        </p:spPr>
      </p:pic>
      <p:pic>
        <p:nvPicPr>
          <p:cNvPr id="6" name="Picture 6" descr="115.png"/>
          <p:cNvPicPr>
            <a:picLocks noChangeAspect="1" noChangeArrowheads="1"/>
          </p:cNvPicPr>
          <p:nvPr userDrawn="1"/>
        </p:nvPicPr>
        <p:blipFill>
          <a:blip r:embed="rId4" cstate="print"/>
          <a:srcRect/>
          <a:stretch>
            <a:fillRect/>
          </a:stretch>
        </p:blipFill>
        <p:spPr bwMode="auto">
          <a:xfrm>
            <a:off x="3924300" y="981075"/>
            <a:ext cx="4762500" cy="4267200"/>
          </a:xfrm>
          <a:prstGeom prst="rect">
            <a:avLst/>
          </a:prstGeom>
          <a:noFill/>
          <a:ln w="9525">
            <a:noFill/>
            <a:miter lim="800000"/>
            <a:headEnd/>
            <a:tailEnd/>
          </a:ln>
        </p:spPr>
      </p:pic>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7" name="Дата 3"/>
          <p:cNvSpPr>
            <a:spLocks noGrp="1"/>
          </p:cNvSpPr>
          <p:nvPr>
            <p:ph type="dt" sz="half" idx="10"/>
          </p:nvPr>
        </p:nvSpPr>
        <p:spPr/>
        <p:txBody>
          <a:bodyPr/>
          <a:lstStyle>
            <a:lvl1pPr>
              <a:defRPr/>
            </a:lvl1pPr>
          </a:lstStyle>
          <a:p>
            <a:pPr>
              <a:defRPr/>
            </a:pPr>
            <a:fld id="{65D1E3F5-0541-438E-9B35-C0BBCC8B5CF2}" type="datetimeFigureOut">
              <a:rPr lang="ru-RU"/>
              <a:pPr>
                <a:defRPr/>
              </a:pPr>
              <a:t>23.12.2020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8C16819A-B00F-4EF9-A7B7-13223215C51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3" name="Picture 2" descr="fade-frame-7"/>
          <p:cNvPicPr>
            <a:picLocks noChangeAspect="1" noChangeArrowheads="1"/>
          </p:cNvPicPr>
          <p:nvPr userDrawn="1"/>
        </p:nvPicPr>
        <p:blipFill>
          <a:blip r:embed="rId2" cstate="print"/>
          <a:srcRect/>
          <a:stretch>
            <a:fillRect/>
          </a:stretch>
        </p:blipFill>
        <p:spPr bwMode="auto">
          <a:xfrm>
            <a:off x="0" y="0"/>
            <a:ext cx="9182100" cy="6858000"/>
          </a:xfrm>
          <a:prstGeom prst="rect">
            <a:avLst/>
          </a:prstGeom>
          <a:noFill/>
          <a:ln w="9525">
            <a:noFill/>
            <a:miter lim="800000"/>
            <a:headEnd/>
            <a:tailEnd/>
          </a:ln>
        </p:spPr>
      </p:pic>
      <p:pic>
        <p:nvPicPr>
          <p:cNvPr id="4" name="Picture 2" descr="http://freedesignfile.com/upload/2014/05/Green-leaves-wave-creative-background-vector.jpg"/>
          <p:cNvPicPr>
            <a:picLocks noChangeAspect="1" noChangeArrowheads="1"/>
          </p:cNvPicPr>
          <p:nvPr userDrawn="1"/>
        </p:nvPicPr>
        <p:blipFill>
          <a:blip r:embed="rId3" cstate="screen"/>
          <a:srcRect/>
          <a:stretch>
            <a:fillRect/>
          </a:stretch>
        </p:blipFill>
        <p:spPr bwMode="auto">
          <a:xfrm>
            <a:off x="395536" y="332656"/>
            <a:ext cx="8352928" cy="6237718"/>
          </a:xfrm>
          <a:prstGeom prst="rect">
            <a:avLst/>
          </a:prstGeom>
          <a:ln>
            <a:noFill/>
          </a:ln>
          <a:effectLst>
            <a:softEdge rad="112500"/>
          </a:effectLst>
        </p:spPr>
      </p:pic>
      <p:pic>
        <p:nvPicPr>
          <p:cNvPr id="5" name="Picture 6" descr="http://li-web.ru/"/>
          <p:cNvPicPr>
            <a:picLocks noChangeAspect="1" noChangeArrowheads="1"/>
          </p:cNvPicPr>
          <p:nvPr userDrawn="1"/>
        </p:nvPicPr>
        <p:blipFill>
          <a:blip r:embed="rId4" cstate="email"/>
          <a:srcRect/>
          <a:stretch>
            <a:fillRect/>
          </a:stretch>
        </p:blipFill>
        <p:spPr bwMode="auto">
          <a:xfrm>
            <a:off x="971550" y="3573463"/>
            <a:ext cx="1079500" cy="709612"/>
          </a:xfrm>
          <a:prstGeom prst="rect">
            <a:avLst/>
          </a:prstGeom>
          <a:noFill/>
          <a:ln w="9525">
            <a:noFill/>
            <a:miter lim="800000"/>
            <a:headEnd/>
            <a:tailEnd/>
          </a:ln>
        </p:spPr>
      </p:pic>
      <p:pic>
        <p:nvPicPr>
          <p:cNvPr id="6" name="Picture 2" descr="9.png"/>
          <p:cNvPicPr>
            <a:picLocks noChangeAspect="1" noChangeArrowheads="1"/>
          </p:cNvPicPr>
          <p:nvPr userDrawn="1"/>
        </p:nvPicPr>
        <p:blipFill>
          <a:blip r:embed="rId5" cstate="email"/>
          <a:srcRect/>
          <a:stretch>
            <a:fillRect/>
          </a:stretch>
        </p:blipFill>
        <p:spPr bwMode="auto">
          <a:xfrm>
            <a:off x="2771775" y="4221163"/>
            <a:ext cx="1223963" cy="1223962"/>
          </a:xfrm>
          <a:prstGeom prst="rect">
            <a:avLst/>
          </a:prstGeom>
          <a:noFill/>
          <a:ln w="9525">
            <a:noFill/>
            <a:miter lim="800000"/>
            <a:headEnd/>
            <a:tailEnd/>
          </a:ln>
        </p:spPr>
      </p:pic>
      <p:pic>
        <p:nvPicPr>
          <p:cNvPr id="7" name="Picture 2" descr="http://img-fotki.yandex.ru/get/6507/20573769.d/0_82749_1b642d8e_M.jpg"/>
          <p:cNvPicPr>
            <a:picLocks noChangeAspect="1" noChangeArrowheads="1"/>
          </p:cNvPicPr>
          <p:nvPr userDrawn="1"/>
        </p:nvPicPr>
        <p:blipFill>
          <a:blip r:embed="rId6" cstate="email"/>
          <a:srcRect/>
          <a:stretch>
            <a:fillRect/>
          </a:stretch>
        </p:blipFill>
        <p:spPr bwMode="auto">
          <a:xfrm>
            <a:off x="2700338" y="5084763"/>
            <a:ext cx="1704975" cy="852487"/>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8" name="Дата 2"/>
          <p:cNvSpPr>
            <a:spLocks noGrp="1"/>
          </p:cNvSpPr>
          <p:nvPr>
            <p:ph type="dt" sz="half" idx="10"/>
          </p:nvPr>
        </p:nvSpPr>
        <p:spPr/>
        <p:txBody>
          <a:bodyPr/>
          <a:lstStyle>
            <a:lvl1pPr>
              <a:defRPr/>
            </a:lvl1pPr>
          </a:lstStyle>
          <a:p>
            <a:pPr>
              <a:defRPr/>
            </a:pPr>
            <a:fld id="{4B0A0C73-21E3-4542-BBD1-1CB61811AF62}" type="datetimeFigureOut">
              <a:rPr lang="ru-RU"/>
              <a:pPr>
                <a:defRPr/>
              </a:pPr>
              <a:t>23.12.2020</a:t>
            </a:fld>
            <a:endParaRPr lang="ru-RU"/>
          </a:p>
        </p:txBody>
      </p:sp>
      <p:sp>
        <p:nvSpPr>
          <p:cNvPr id="9" name="Нижний колонтитул 3"/>
          <p:cNvSpPr>
            <a:spLocks noGrp="1"/>
          </p:cNvSpPr>
          <p:nvPr>
            <p:ph type="ftr" sz="quarter" idx="11"/>
          </p:nvPr>
        </p:nvSpPr>
        <p:spPr/>
        <p:txBody>
          <a:bodyPr/>
          <a:lstStyle>
            <a:lvl1pPr>
              <a:defRPr/>
            </a:lvl1pPr>
          </a:lstStyle>
          <a:p>
            <a:pPr>
              <a:defRPr/>
            </a:pPr>
            <a:endParaRPr lang="ru-RU"/>
          </a:p>
        </p:txBody>
      </p:sp>
      <p:sp>
        <p:nvSpPr>
          <p:cNvPr id="10" name="Номер слайда 4"/>
          <p:cNvSpPr>
            <a:spLocks noGrp="1"/>
          </p:cNvSpPr>
          <p:nvPr>
            <p:ph type="sldNum" sz="quarter" idx="12"/>
          </p:nvPr>
        </p:nvSpPr>
        <p:spPr/>
        <p:txBody>
          <a:bodyPr/>
          <a:lstStyle>
            <a:lvl1pPr>
              <a:defRPr/>
            </a:lvl1pPr>
          </a:lstStyle>
          <a:p>
            <a:pPr>
              <a:defRPr/>
            </a:pPr>
            <a:fld id="{57CCE830-3B1D-466B-9435-026ABF06D78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2" name="Picture 2" descr="fade-frame-7"/>
          <p:cNvPicPr>
            <a:picLocks noChangeAspect="1" noChangeArrowheads="1"/>
          </p:cNvPicPr>
          <p:nvPr userDrawn="1"/>
        </p:nvPicPr>
        <p:blipFill>
          <a:blip r:embed="rId2" cstate="print"/>
          <a:srcRect/>
          <a:stretch>
            <a:fillRect/>
          </a:stretch>
        </p:blipFill>
        <p:spPr bwMode="auto">
          <a:xfrm>
            <a:off x="0" y="0"/>
            <a:ext cx="9182100" cy="6858000"/>
          </a:xfrm>
          <a:prstGeom prst="rect">
            <a:avLst/>
          </a:prstGeom>
          <a:noFill/>
          <a:ln w="9525">
            <a:noFill/>
            <a:miter lim="800000"/>
            <a:headEnd/>
            <a:tailEnd/>
          </a:ln>
        </p:spPr>
      </p:pic>
      <p:pic>
        <p:nvPicPr>
          <p:cNvPr id="3" name="Picture 2" descr="http://freedesignfile.com/upload/2014/05/Green-leaves-wave-creative-background-vector.jpg"/>
          <p:cNvPicPr>
            <a:picLocks noChangeAspect="1" noChangeArrowheads="1"/>
          </p:cNvPicPr>
          <p:nvPr userDrawn="1"/>
        </p:nvPicPr>
        <p:blipFill>
          <a:blip r:embed="rId3" cstate="screen"/>
          <a:srcRect/>
          <a:stretch>
            <a:fillRect/>
          </a:stretch>
        </p:blipFill>
        <p:spPr bwMode="auto">
          <a:xfrm rot="16200000">
            <a:off x="-1152634" y="1808818"/>
            <a:ext cx="6336704" cy="3240361"/>
          </a:xfrm>
          <a:prstGeom prst="rect">
            <a:avLst/>
          </a:prstGeom>
          <a:ln>
            <a:noFill/>
          </a:ln>
          <a:effectLst>
            <a:softEdge rad="112500"/>
          </a:effectLst>
        </p:spPr>
      </p:pic>
      <p:pic>
        <p:nvPicPr>
          <p:cNvPr id="4" name="Picture 2" descr="9.png"/>
          <p:cNvPicPr>
            <a:picLocks noChangeAspect="1" noChangeArrowheads="1"/>
          </p:cNvPicPr>
          <p:nvPr userDrawn="1"/>
        </p:nvPicPr>
        <p:blipFill>
          <a:blip r:embed="rId4" cstate="email"/>
          <a:srcRect/>
          <a:stretch>
            <a:fillRect/>
          </a:stretch>
        </p:blipFill>
        <p:spPr bwMode="auto">
          <a:xfrm>
            <a:off x="1835150" y="3933825"/>
            <a:ext cx="1223963" cy="1223963"/>
          </a:xfrm>
          <a:prstGeom prst="rect">
            <a:avLst/>
          </a:prstGeom>
          <a:noFill/>
          <a:ln w="9525">
            <a:noFill/>
            <a:miter lim="800000"/>
            <a:headEnd/>
            <a:tailEnd/>
          </a:ln>
        </p:spPr>
      </p:pic>
      <p:pic>
        <p:nvPicPr>
          <p:cNvPr id="5" name="Picture 6" descr="http://li-web.ru/"/>
          <p:cNvPicPr>
            <a:picLocks noChangeAspect="1" noChangeArrowheads="1"/>
          </p:cNvPicPr>
          <p:nvPr userDrawn="1"/>
        </p:nvPicPr>
        <p:blipFill>
          <a:blip r:embed="rId5" cstate="email"/>
          <a:srcRect/>
          <a:stretch>
            <a:fillRect/>
          </a:stretch>
        </p:blipFill>
        <p:spPr bwMode="auto">
          <a:xfrm>
            <a:off x="1547813" y="3357563"/>
            <a:ext cx="1079500" cy="709612"/>
          </a:xfrm>
          <a:prstGeom prst="rect">
            <a:avLst/>
          </a:prstGeom>
          <a:noFill/>
          <a:ln w="9525">
            <a:noFill/>
            <a:miter lim="800000"/>
            <a:headEnd/>
            <a:tailEnd/>
          </a:ln>
        </p:spPr>
      </p:pic>
      <p:pic>
        <p:nvPicPr>
          <p:cNvPr id="6" name="Picture 2" descr="http://img-fotki.yandex.ru/get/6507/20573769.d/0_82749_1b642d8e_M.jpg"/>
          <p:cNvPicPr>
            <a:picLocks noChangeAspect="1" noChangeArrowheads="1"/>
          </p:cNvPicPr>
          <p:nvPr userDrawn="1"/>
        </p:nvPicPr>
        <p:blipFill>
          <a:blip r:embed="rId6" cstate="email"/>
          <a:srcRect/>
          <a:stretch>
            <a:fillRect/>
          </a:stretch>
        </p:blipFill>
        <p:spPr bwMode="auto">
          <a:xfrm>
            <a:off x="1547813" y="4868863"/>
            <a:ext cx="1704975" cy="852487"/>
          </a:xfrm>
          <a:prstGeom prst="rect">
            <a:avLst/>
          </a:prstGeom>
          <a:noFill/>
          <a:ln w="9525">
            <a:noFill/>
            <a:miter lim="800000"/>
            <a:headEnd/>
            <a:tailEnd/>
          </a:ln>
        </p:spPr>
      </p:pic>
      <p:sp>
        <p:nvSpPr>
          <p:cNvPr id="7" name="Дата 1"/>
          <p:cNvSpPr>
            <a:spLocks noGrp="1"/>
          </p:cNvSpPr>
          <p:nvPr>
            <p:ph type="dt" sz="half" idx="10"/>
          </p:nvPr>
        </p:nvSpPr>
        <p:spPr/>
        <p:txBody>
          <a:bodyPr/>
          <a:lstStyle>
            <a:lvl1pPr>
              <a:defRPr/>
            </a:lvl1pPr>
          </a:lstStyle>
          <a:p>
            <a:pPr>
              <a:defRPr/>
            </a:pPr>
            <a:fld id="{3D57C8E2-A18C-4EEA-B32A-5816EE68D575}" type="datetimeFigureOut">
              <a:rPr lang="ru-RU"/>
              <a:pPr>
                <a:defRPr/>
              </a:pPr>
              <a:t>23.12.2020</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3"/>
          <p:cNvSpPr>
            <a:spLocks noGrp="1"/>
          </p:cNvSpPr>
          <p:nvPr>
            <p:ph type="sldNum" sz="quarter" idx="12"/>
          </p:nvPr>
        </p:nvSpPr>
        <p:spPr/>
        <p:txBody>
          <a:bodyPr/>
          <a:lstStyle>
            <a:lvl1pPr>
              <a:defRPr/>
            </a:lvl1pPr>
          </a:lstStyle>
          <a:p>
            <a:pPr>
              <a:defRPr/>
            </a:pPr>
            <a:fld id="{94025FE0-4D51-462A-8086-78C96A99CC7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97508F7-79E5-4A20-BC66-5A3DE1201C0D}" type="datetimeFigureOut">
              <a:rPr lang="ru-RU"/>
              <a:pPr>
                <a:defRPr/>
              </a:pPr>
              <a:t>23.12.2020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A6BADE1-4CB7-40EF-B1D4-27FD8CE0183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hyperlink" Target="http://www.detsad.com/catalogue/?item=990" TargetMode="External"/><Relationship Id="rId7" Type="http://schemas.openxmlformats.org/officeDocument/2006/relationships/hyperlink" Target="http://www.detsad.com/catalogue/?item=619" TargetMode="External"/><Relationship Id="rId2" Type="http://schemas.openxmlformats.org/officeDocument/2006/relationships/image" Target="../media/image34.jpeg"/><Relationship Id="rId1" Type="http://schemas.openxmlformats.org/officeDocument/2006/relationships/slideLayout" Target="../slideLayouts/slideLayout3.xml"/><Relationship Id="rId6" Type="http://schemas.openxmlformats.org/officeDocument/2006/relationships/image" Target="../media/image36.jpeg"/><Relationship Id="rId5" Type="http://schemas.openxmlformats.org/officeDocument/2006/relationships/hyperlink" Target="http://www.detsad.com/catalogue/?item=473" TargetMode="External"/><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hyperlink" Target="http://www.detsad.com/catalogue/?item=619" TargetMode="External"/><Relationship Id="rId7" Type="http://schemas.openxmlformats.org/officeDocument/2006/relationships/hyperlink" Target="http://www.detsad.com/catalogue/?item=250" TargetMode="External"/><Relationship Id="rId2" Type="http://schemas.openxmlformats.org/officeDocument/2006/relationships/image" Target="../media/image42.jpeg"/><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hyperlink" Target="http://www.detsad.com/catalogue/?item=565" TargetMode="External"/><Relationship Id="rId4" Type="http://schemas.openxmlformats.org/officeDocument/2006/relationships/image" Target="../media/image43.jpeg"/><Relationship Id="rId9" Type="http://schemas.openxmlformats.org/officeDocument/2006/relationships/image" Target="../media/image46.png"/></Relationships>
</file>

<file path=ppt/slides/_rels/slide1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8.jpeg"/><Relationship Id="rId7" Type="http://schemas.openxmlformats.org/officeDocument/2006/relationships/hyperlink" Target="http://www.detsad.com/catalogue/?item=119" TargetMode="External"/><Relationship Id="rId2" Type="http://schemas.openxmlformats.org/officeDocument/2006/relationships/hyperlink" Target="http://www.detsad.com/catalogue/?item=118" TargetMode="External"/><Relationship Id="rId1" Type="http://schemas.openxmlformats.org/officeDocument/2006/relationships/slideLayout" Target="../slideLayouts/slideLayout3.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hyperlink" Target="http://www.detsad.com/catalogue/?item=392"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 Id="rId5" Type="http://schemas.openxmlformats.org/officeDocument/2006/relationships/image" Target="../media/image30.jpeg"/><Relationship Id="rId4" Type="http://schemas.openxmlformats.org/officeDocument/2006/relationships/hyperlink" Target="http://www.detsad.com/catalogue/?item=57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3"/>
          <p:cNvSpPr txBox="1">
            <a:spLocks/>
          </p:cNvSpPr>
          <p:nvPr/>
        </p:nvSpPr>
        <p:spPr>
          <a:xfrm>
            <a:off x="2195736" y="1340768"/>
            <a:ext cx="4824536" cy="523220"/>
          </a:xfrm>
          <a:prstGeom prst="rect">
            <a:avLst/>
          </a:prstGeom>
          <a:noFill/>
        </p:spPr>
        <p:txBody>
          <a:bodyPr>
            <a:spAutoFit/>
          </a:bodyPr>
          <a:lstStyle/>
          <a:p>
            <a:pPr lvl="8" algn="ctr">
              <a:spcBef>
                <a:spcPct val="20000"/>
              </a:spcBef>
              <a:defRPr/>
            </a:pPr>
            <a:r>
              <a:rPr lang="ru-RU" sz="2800" b="1">
                <a:solidFill>
                  <a:srgbClr val="00B050"/>
                </a:solidFill>
                <a:latin typeface="Georgia" pitchFamily="18" charset="0"/>
              </a:rPr>
              <a:t> </a:t>
            </a:r>
            <a:endParaRPr lang="ru-RU" sz="2800" b="1" dirty="0">
              <a:solidFill>
                <a:srgbClr val="00B050"/>
              </a:solidFill>
              <a:latin typeface="Georgia" pitchFamily="18" charset="0"/>
            </a:endParaRPr>
          </a:p>
        </p:txBody>
      </p:sp>
      <p:sp>
        <p:nvSpPr>
          <p:cNvPr id="6146" name="Прямоугольник 3"/>
          <p:cNvSpPr>
            <a:spLocks noChangeArrowheads="1"/>
          </p:cNvSpPr>
          <p:nvPr/>
        </p:nvSpPr>
        <p:spPr bwMode="auto">
          <a:xfrm>
            <a:off x="2500298" y="1000108"/>
            <a:ext cx="5857875" cy="2123658"/>
          </a:xfrm>
          <a:prstGeom prst="rect">
            <a:avLst/>
          </a:prstGeom>
          <a:noFill/>
          <a:ln w="9525">
            <a:noFill/>
            <a:miter lim="800000"/>
            <a:headEnd/>
            <a:tailEnd/>
          </a:ln>
        </p:spPr>
        <p:txBody>
          <a:bodyPr wrap="square">
            <a:spAutoFit/>
          </a:bodyPr>
          <a:lstStyle/>
          <a:p>
            <a:pPr algn="ctr"/>
            <a:r>
              <a:rPr lang="ru-RU" sz="6600" b="1" dirty="0" smtClean="0">
                <a:solidFill>
                  <a:srgbClr val="0070C0"/>
                </a:solidFill>
                <a:latin typeface="Times New Roman" pitchFamily="18" charset="0"/>
              </a:rPr>
              <a:t>Игрушки в жизни детей</a:t>
            </a:r>
            <a:endParaRPr lang="ru-RU" sz="6600" b="1" dirty="0">
              <a:solidFill>
                <a:srgbClr val="0070C0"/>
              </a:solidFill>
              <a:latin typeface="Times New Roman" pitchFamily="18" charset="0"/>
            </a:endParaRPr>
          </a:p>
        </p:txBody>
      </p:sp>
      <p:pic>
        <p:nvPicPr>
          <p:cNvPr id="6" name="Picture 7" descr="cwz_-7hSRtM"/>
          <p:cNvPicPr>
            <a:picLocks noChangeAspect="1" noChangeArrowheads="1"/>
          </p:cNvPicPr>
          <p:nvPr/>
        </p:nvPicPr>
        <p:blipFill>
          <a:blip r:embed="rId2" cstate="email">
            <a:extLst/>
          </a:blip>
          <a:srcRect/>
          <a:stretch>
            <a:fillRect/>
          </a:stretch>
        </p:blipFill>
        <p:spPr bwMode="auto">
          <a:xfrm>
            <a:off x="285720" y="142852"/>
            <a:ext cx="1234448" cy="1189360"/>
          </a:xfrm>
          <a:prstGeom prst="can">
            <a:avLst>
              <a:gd name="adj" fmla="val 25000"/>
            </a:avLst>
          </a:prstGeom>
          <a:noFill/>
          <a:ln>
            <a:noFill/>
          </a:ln>
          <a:effectLs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786" y="357166"/>
            <a:ext cx="7715304" cy="2554545"/>
          </a:xfrm>
          <a:prstGeom prst="rect">
            <a:avLst/>
          </a:prstGeom>
        </p:spPr>
        <p:txBody>
          <a:bodyPr wrap="square">
            <a:spAutoFit/>
          </a:bodyPr>
          <a:lstStyle/>
          <a:p>
            <a:pPr algn="just"/>
            <a:r>
              <a:rPr lang="ru-RU" sz="2000" dirty="0" smtClean="0">
                <a:latin typeface="Times New Roman" pitchFamily="18" charset="0"/>
                <a:cs typeface="Times New Roman" pitchFamily="18" charset="0"/>
              </a:rPr>
              <a:t>Шестилетнему ребёнку полезнее и интереснее не статичные и конкретные игрушки – он будет рад необычному конструктору, моделям кораблей и самолётов, красивым фломастерам и занимательной настольной игре, разборному </a:t>
            </a:r>
            <a:r>
              <a:rPr lang="ru-RU" sz="2000" dirty="0" err="1" smtClean="0">
                <a:latin typeface="Times New Roman" pitchFamily="18" charset="0"/>
                <a:cs typeface="Times New Roman" pitchFamily="18" charset="0"/>
              </a:rPr>
              <a:t>роботу-трансформеру</a:t>
            </a:r>
            <a:r>
              <a:rPr lang="ru-RU" sz="2000" dirty="0" smtClean="0">
                <a:latin typeface="Times New Roman" pitchFamily="18" charset="0"/>
                <a:cs typeface="Times New Roman" pitchFamily="18" charset="0"/>
              </a:rPr>
              <a:t>, набору для шитья и вязания. Детям очень нравятся игрушки, сделанные собственными руками, особенно, если они становятся полезными для других. Никогда не заставляйте ребёнка своими руками выкидывать сломанные или устаревшие игрушки! </a:t>
            </a:r>
            <a:endParaRPr lang="ru-RU" sz="2000" dirty="0">
              <a:latin typeface="Times New Roman" pitchFamily="18" charset="0"/>
              <a:cs typeface="Times New Roman" pitchFamily="18" charset="0"/>
            </a:endParaRPr>
          </a:p>
        </p:txBody>
      </p:sp>
      <p:pic>
        <p:nvPicPr>
          <p:cNvPr id="39938" name="Picture 2" descr="Набор для шитья &quot;GAMMA&quot; SK-008 7.8 х 9 см"/>
          <p:cNvPicPr>
            <a:picLocks noChangeAspect="1" noChangeArrowheads="1"/>
          </p:cNvPicPr>
          <p:nvPr/>
        </p:nvPicPr>
        <p:blipFill>
          <a:blip r:embed="rId2" cstate="email"/>
          <a:srcRect/>
          <a:stretch>
            <a:fillRect/>
          </a:stretch>
        </p:blipFill>
        <p:spPr bwMode="auto">
          <a:xfrm>
            <a:off x="3357554" y="2928934"/>
            <a:ext cx="3129638" cy="2628897"/>
          </a:xfrm>
          <a:prstGeom prst="rect">
            <a:avLst/>
          </a:prstGeom>
          <a:noFill/>
        </p:spPr>
      </p:pic>
      <p:pic>
        <p:nvPicPr>
          <p:cNvPr id="39942" name="Picture 6" descr="Рисуем красиво. Специальные цены на фломастеры Erich Krause! Акция компании 1ТЗГ (Первая Торгово-Закупочная Группа)"/>
          <p:cNvPicPr>
            <a:picLocks noChangeAspect="1" noChangeArrowheads="1"/>
          </p:cNvPicPr>
          <p:nvPr/>
        </p:nvPicPr>
        <p:blipFill>
          <a:blip r:embed="rId3" cstate="email"/>
          <a:srcRect/>
          <a:stretch>
            <a:fillRect/>
          </a:stretch>
        </p:blipFill>
        <p:spPr bwMode="auto">
          <a:xfrm>
            <a:off x="6082402" y="4000504"/>
            <a:ext cx="2704419" cy="2524124"/>
          </a:xfrm>
          <a:prstGeom prst="rect">
            <a:avLst/>
          </a:prstGeom>
          <a:noFill/>
        </p:spPr>
      </p:pic>
      <p:pic>
        <p:nvPicPr>
          <p:cNvPr id="39944" name="Picture 8" descr="Игрушка -робот &quot;Малыш / Robot Malysh&quot;: лучшая цена и магазины, где купить"/>
          <p:cNvPicPr>
            <a:picLocks noChangeAspect="1" noChangeArrowheads="1"/>
          </p:cNvPicPr>
          <p:nvPr/>
        </p:nvPicPr>
        <p:blipFill>
          <a:blip r:embed="rId4" cstate="email"/>
          <a:srcRect/>
          <a:stretch>
            <a:fillRect/>
          </a:stretch>
        </p:blipFill>
        <p:spPr bwMode="auto">
          <a:xfrm>
            <a:off x="428596" y="3429000"/>
            <a:ext cx="3100366" cy="310036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03575" y="981075"/>
            <a:ext cx="5616575" cy="646113"/>
          </a:xfrm>
          <a:prstGeom prst="rect">
            <a:avLst/>
          </a:prstGeom>
        </p:spPr>
        <p:txBody>
          <a:bodyPr>
            <a:spAutoFit/>
          </a:bodyPr>
          <a:lstStyle/>
          <a:p>
            <a:pPr fontAlgn="auto">
              <a:spcBef>
                <a:spcPts val="0"/>
              </a:spcBef>
              <a:spcAft>
                <a:spcPts val="0"/>
              </a:spcAft>
              <a:buFont typeface="Arial" pitchFamily="34" charset="0"/>
              <a:buChar char="•"/>
              <a:defRPr/>
            </a:pPr>
            <a:endParaRPr lang="ru-RU" dirty="0">
              <a:solidFill>
                <a:schemeClr val="accent3">
                  <a:lumMod val="75000"/>
                </a:schemeClr>
              </a:solidFill>
              <a:latin typeface="+mn-lt"/>
            </a:endParaRPr>
          </a:p>
          <a:p>
            <a:pPr fontAlgn="auto">
              <a:spcBef>
                <a:spcPts val="0"/>
              </a:spcBef>
              <a:spcAft>
                <a:spcPts val="0"/>
              </a:spcAft>
              <a:defRPr/>
            </a:pPr>
            <a:endParaRPr lang="ru-RU" dirty="0">
              <a:solidFill>
                <a:schemeClr val="accent3">
                  <a:lumMod val="75000"/>
                </a:schemeClr>
              </a:solidFill>
              <a:latin typeface="+mn-lt"/>
            </a:endParaRPr>
          </a:p>
        </p:txBody>
      </p:sp>
      <p:pic>
        <p:nvPicPr>
          <p:cNvPr id="7" name="Picture 2" descr="http://ped-kopilka.ru/upload/blogs/14952_af80b6c2b301dbeb5a27d30e781fb81f.jpg.jpg"/>
          <p:cNvPicPr>
            <a:picLocks noChangeAspect="1" noChangeArrowheads="1"/>
          </p:cNvPicPr>
          <p:nvPr/>
        </p:nvPicPr>
        <p:blipFill>
          <a:blip r:embed="rId2" cstate="email"/>
          <a:srcRect/>
          <a:stretch>
            <a:fillRect/>
          </a:stretch>
        </p:blipFill>
        <p:spPr bwMode="auto">
          <a:xfrm>
            <a:off x="500034" y="428604"/>
            <a:ext cx="2857520" cy="2097638"/>
          </a:xfrm>
          <a:prstGeom prst="rect">
            <a:avLst/>
          </a:prstGeom>
          <a:noFill/>
        </p:spPr>
      </p:pic>
      <p:sp>
        <p:nvSpPr>
          <p:cNvPr id="8" name="Прямоугольник 7"/>
          <p:cNvSpPr/>
          <p:nvPr/>
        </p:nvSpPr>
        <p:spPr>
          <a:xfrm>
            <a:off x="3357554" y="428604"/>
            <a:ext cx="5286412" cy="4093428"/>
          </a:xfrm>
          <a:prstGeom prst="rect">
            <a:avLst/>
          </a:prstGeom>
        </p:spPr>
        <p:txBody>
          <a:bodyPr wrap="square">
            <a:spAutoFit/>
          </a:bodyPr>
          <a:lstStyle/>
          <a:p>
            <a:pPr lvl="0" algn="just"/>
            <a:r>
              <a:rPr lang="ru-RU" sz="2000" dirty="0" smtClean="0">
                <a:solidFill>
                  <a:srgbClr val="000000"/>
                </a:solidFill>
                <a:latin typeface="Times New Roman" pitchFamily="18" charset="0"/>
                <a:ea typeface="Times New Roman" pitchFamily="18" charset="0"/>
                <a:cs typeface="Times New Roman" pitchFamily="18" charset="0"/>
              </a:rPr>
              <a:t>Лучшими игрушками для детей старшего дошкольного возраста считаются разные виды конструкторов (тканевые, мягкие, металлические, деревянные, пластмассовые) трафареты и схемы для конструирования, которые развивают творческие способности и пространственное мышление. Это строительные материалы и игровые наборы мелкого, среднего и крупного размера, (кирпичики, </a:t>
            </a:r>
            <a:r>
              <a:rPr lang="ru-RU" sz="2000" dirty="0" err="1" smtClean="0">
                <a:solidFill>
                  <a:srgbClr val="000000"/>
                </a:solidFill>
                <a:latin typeface="Times New Roman" pitchFamily="18" charset="0"/>
                <a:ea typeface="Times New Roman" pitchFamily="18" charset="0"/>
                <a:cs typeface="Times New Roman" pitchFamily="18" charset="0"/>
              </a:rPr>
              <a:t>брусики</a:t>
            </a:r>
            <a:r>
              <a:rPr lang="ru-RU" sz="2000" dirty="0" smtClean="0">
                <a:solidFill>
                  <a:srgbClr val="000000"/>
                </a:solidFill>
                <a:latin typeface="Times New Roman" pitchFamily="18" charset="0"/>
                <a:ea typeface="Times New Roman" pitchFamily="18" charset="0"/>
                <a:cs typeface="Times New Roman" pitchFamily="18" charset="0"/>
              </a:rPr>
              <a:t>, кубики, болты, винтики, гайки и инструменты для их закручивания, «Зоопарк», «Птичий двор», «Архитектор» «</a:t>
            </a:r>
            <a:r>
              <a:rPr lang="ru-RU" sz="2000" dirty="0" err="1" smtClean="0">
                <a:solidFill>
                  <a:srgbClr val="000000"/>
                </a:solidFill>
                <a:latin typeface="Times New Roman" pitchFamily="18" charset="0"/>
                <a:ea typeface="Times New Roman" pitchFamily="18" charset="0"/>
                <a:cs typeface="Times New Roman" pitchFamily="18" charset="0"/>
              </a:rPr>
              <a:t>Лего</a:t>
            </a:r>
            <a:r>
              <a:rPr lang="ru-RU" sz="2000" dirty="0" smtClean="0">
                <a:solidFill>
                  <a:srgbClr val="000000"/>
                </a:solidFill>
                <a:latin typeface="Times New Roman" pitchFamily="18" charset="0"/>
                <a:ea typeface="Times New Roman" pitchFamily="18" charset="0"/>
                <a:cs typeface="Times New Roman" pitchFamily="18" charset="0"/>
              </a:rPr>
              <a:t>»).</a:t>
            </a:r>
            <a:endParaRPr lang="ru-RU" sz="2000" dirty="0" smtClean="0">
              <a:latin typeface="Times New Roman" pitchFamily="18" charset="0"/>
              <a:cs typeface="Times New Roman" pitchFamily="18" charset="0"/>
            </a:endParaRPr>
          </a:p>
        </p:txBody>
      </p:sp>
      <p:pic>
        <p:nvPicPr>
          <p:cNvPr id="9" name="Рисунок 62" descr="http://www.detsad.com/images/goods/9907_sx.jpg">
            <a:hlinkClick r:id="rId3"/>
          </p:cNvPr>
          <p:cNvPicPr>
            <a:picLocks noChangeAspect="1" noChangeArrowheads="1"/>
          </p:cNvPicPr>
          <p:nvPr/>
        </p:nvPicPr>
        <p:blipFill>
          <a:blip r:embed="rId4" cstate="print"/>
          <a:srcRect/>
          <a:stretch>
            <a:fillRect/>
          </a:stretch>
        </p:blipFill>
        <p:spPr bwMode="auto">
          <a:xfrm>
            <a:off x="6858016" y="5143512"/>
            <a:ext cx="1873250" cy="1401763"/>
          </a:xfrm>
          <a:prstGeom prst="rect">
            <a:avLst/>
          </a:prstGeom>
          <a:ln>
            <a:noFill/>
          </a:ln>
          <a:effectLst>
            <a:softEdge rad="112500"/>
          </a:effectLst>
        </p:spPr>
      </p:pic>
      <p:pic>
        <p:nvPicPr>
          <p:cNvPr id="10" name="Рисунок 31" descr="http://www.detsad.com/images/goods/4731_sx.jpg">
            <a:hlinkClick r:id="rId5"/>
          </p:cNvPr>
          <p:cNvPicPr>
            <a:picLocks noChangeAspect="1" noChangeArrowheads="1"/>
          </p:cNvPicPr>
          <p:nvPr/>
        </p:nvPicPr>
        <p:blipFill>
          <a:blip r:embed="rId6" cstate="print"/>
          <a:srcRect/>
          <a:stretch>
            <a:fillRect/>
          </a:stretch>
        </p:blipFill>
        <p:spPr bwMode="auto">
          <a:xfrm>
            <a:off x="3071802" y="5000636"/>
            <a:ext cx="2086482" cy="1562101"/>
          </a:xfrm>
          <a:prstGeom prst="rect">
            <a:avLst/>
          </a:prstGeom>
          <a:ln>
            <a:noFill/>
          </a:ln>
          <a:effectLst>
            <a:softEdge rad="112500"/>
          </a:effectLst>
        </p:spPr>
      </p:pic>
      <p:pic>
        <p:nvPicPr>
          <p:cNvPr id="11" name="Рисунок 126" descr="http://www.detsad.com/images/goods/6197_sx.jpg">
            <a:hlinkClick r:id="rId7"/>
          </p:cNvPr>
          <p:cNvPicPr>
            <a:picLocks noChangeAspect="1" noChangeArrowheads="1"/>
          </p:cNvPicPr>
          <p:nvPr/>
        </p:nvPicPr>
        <p:blipFill>
          <a:blip r:embed="rId8" cstate="print"/>
          <a:srcRect/>
          <a:stretch>
            <a:fillRect/>
          </a:stretch>
        </p:blipFill>
        <p:spPr bwMode="auto">
          <a:xfrm>
            <a:off x="5303788" y="4286256"/>
            <a:ext cx="1592320" cy="171451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8662" y="285728"/>
            <a:ext cx="7858180" cy="2677656"/>
          </a:xfrm>
          <a:prstGeom prst="rect">
            <a:avLst/>
          </a:prstGeom>
        </p:spPr>
        <p:txBody>
          <a:bodyPr wrap="square">
            <a:spAutoFit/>
          </a:bodyPr>
          <a:lstStyle/>
          <a:p>
            <a:pPr algn="just"/>
            <a:r>
              <a:rPr lang="ru-RU" sz="2400" dirty="0" smtClean="0">
                <a:latin typeface="Times New Roman" pitchFamily="18" charset="0"/>
                <a:cs typeface="Times New Roman" pitchFamily="18" charset="0"/>
              </a:rPr>
              <a:t>В школьном возрасте дети учатся играть без игрушек. Им всё больше начинают нравиться подвижные игры со сверстниками с помощью мячей, скакалок</a:t>
            </a:r>
            <a:r>
              <a:rPr lang="en-US" sz="2400" smtClean="0">
                <a:latin typeface="Times New Roman" pitchFamily="18" charset="0"/>
                <a:cs typeface="Times New Roman" pitchFamily="18" charset="0"/>
              </a:rPr>
              <a:t> </a:t>
            </a:r>
            <a:r>
              <a:rPr lang="ru-RU" sz="2400" smtClean="0">
                <a:latin typeface="Times New Roman" pitchFamily="18" charset="0"/>
                <a:cs typeface="Times New Roman" pitchFamily="18" charset="0"/>
              </a:rPr>
              <a:t>и </a:t>
            </a:r>
            <a:r>
              <a:rPr lang="ru-RU" sz="2400" dirty="0" smtClean="0">
                <a:latin typeface="Times New Roman" pitchFamily="18" charset="0"/>
                <a:cs typeface="Times New Roman" pitchFamily="18" charset="0"/>
              </a:rPr>
              <a:t>т.д. В играх ребёнок учится выигрывать и проигрывать, подчинятся правилам, признавать выигрыш другого ребёнка, общаться и работать совместно с взрослыми и сверстниками</a:t>
            </a:r>
            <a:r>
              <a:rPr lang="ru-RU" dirty="0" smtClean="0"/>
              <a:t>.</a:t>
            </a:r>
            <a:endParaRPr lang="ru-RU" dirty="0"/>
          </a:p>
        </p:txBody>
      </p:sp>
      <p:pic>
        <p:nvPicPr>
          <p:cNvPr id="38914" name="Picture 2" descr="Подвижные игры в работе с детьми младшего школьн"/>
          <p:cNvPicPr>
            <a:picLocks noChangeAspect="1" noChangeArrowheads="1"/>
          </p:cNvPicPr>
          <p:nvPr/>
        </p:nvPicPr>
        <p:blipFill>
          <a:blip r:embed="rId2" cstate="email"/>
          <a:srcRect/>
          <a:stretch>
            <a:fillRect/>
          </a:stretch>
        </p:blipFill>
        <p:spPr bwMode="auto">
          <a:xfrm>
            <a:off x="4000496" y="3143248"/>
            <a:ext cx="4721553" cy="3000396"/>
          </a:xfrm>
          <a:prstGeom prst="rect">
            <a:avLst/>
          </a:prstGeom>
          <a:noFill/>
        </p:spPr>
      </p:pic>
      <p:pic>
        <p:nvPicPr>
          <p:cNvPr id="38916" name="Picture 4" descr="Подвижные игры на примерах - Моя семейка"/>
          <p:cNvPicPr>
            <a:picLocks noChangeAspect="1" noChangeArrowheads="1"/>
          </p:cNvPicPr>
          <p:nvPr/>
        </p:nvPicPr>
        <p:blipFill>
          <a:blip r:embed="rId3" cstate="print"/>
          <a:srcRect/>
          <a:stretch>
            <a:fillRect/>
          </a:stretch>
        </p:blipFill>
        <p:spPr bwMode="auto">
          <a:xfrm>
            <a:off x="571472" y="3214686"/>
            <a:ext cx="3764498" cy="330449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Рисунок 4" descr="http://www.allforchildren.ru/pictures/sun2/sun104.png"/>
          <p:cNvPicPr>
            <a:picLocks noChangeAspect="1" noChangeArrowheads="1"/>
          </p:cNvPicPr>
          <p:nvPr/>
        </p:nvPicPr>
        <p:blipFill>
          <a:blip r:embed="rId2" cstate="email"/>
          <a:srcRect/>
          <a:stretch>
            <a:fillRect/>
          </a:stretch>
        </p:blipFill>
        <p:spPr bwMode="auto">
          <a:xfrm>
            <a:off x="214313" y="142875"/>
            <a:ext cx="2149475" cy="1952625"/>
          </a:xfrm>
          <a:prstGeom prst="rect">
            <a:avLst/>
          </a:prstGeom>
          <a:noFill/>
          <a:ln w="9525">
            <a:noFill/>
            <a:miter lim="800000"/>
            <a:headEnd/>
            <a:tailEnd/>
          </a:ln>
        </p:spPr>
      </p:pic>
      <p:pic>
        <p:nvPicPr>
          <p:cNvPr id="5" name="Рисунок 4" descr="http://ped-kopilka.ru/upload/blogs/14952_d4509eeca753d478aee7fa5ed0516110.png.jpg"/>
          <p:cNvPicPr/>
          <p:nvPr/>
        </p:nvPicPr>
        <p:blipFill>
          <a:blip r:embed="rId3" cstate="email"/>
          <a:srcRect/>
          <a:stretch>
            <a:fillRect/>
          </a:stretch>
        </p:blipFill>
        <p:spPr bwMode="auto">
          <a:xfrm>
            <a:off x="3857620" y="3000372"/>
            <a:ext cx="3929090" cy="3571900"/>
          </a:xfrm>
          <a:prstGeom prst="rect">
            <a:avLst/>
          </a:prstGeom>
          <a:noFill/>
          <a:ln w="9525">
            <a:noFill/>
            <a:miter lim="800000"/>
            <a:headEnd/>
            <a:tailEnd/>
          </a:ln>
        </p:spPr>
      </p:pic>
      <p:sp>
        <p:nvSpPr>
          <p:cNvPr id="7" name="Прямоугольник 6"/>
          <p:cNvSpPr/>
          <p:nvPr/>
        </p:nvSpPr>
        <p:spPr>
          <a:xfrm>
            <a:off x="3071802" y="428604"/>
            <a:ext cx="5643602" cy="2677656"/>
          </a:xfrm>
          <a:prstGeom prst="rect">
            <a:avLst/>
          </a:prstGeom>
        </p:spPr>
        <p:txBody>
          <a:bodyPr wrap="square">
            <a:spAutoFit/>
          </a:bodyPr>
          <a:lstStyle/>
          <a:p>
            <a:pPr algn="just"/>
            <a:r>
              <a:rPr lang="ru-RU" sz="2400" dirty="0" smtClean="0">
                <a:latin typeface="Times New Roman" pitchFamily="18" charset="0"/>
                <a:cs typeface="Times New Roman" pitchFamily="18" charset="0"/>
              </a:rPr>
              <a:t>Наглядное и образное мышление, мелкую моторику, воображение, творческие способности, внимание и аккуратность, помогают развивать такие виды деятельности, как моделирование, лепка, рисование, конструирование из природного и бросового материала. </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http://ped-kopilka.ru/upload/blogs/14952_e7a19123646de55d3d4fd9095c6350b0.png.jpg"/>
          <p:cNvPicPr/>
          <p:nvPr/>
        </p:nvPicPr>
        <p:blipFill>
          <a:blip r:embed="rId2" cstate="email"/>
          <a:srcRect/>
          <a:stretch>
            <a:fillRect/>
          </a:stretch>
        </p:blipFill>
        <p:spPr bwMode="auto">
          <a:xfrm>
            <a:off x="5929322" y="3429000"/>
            <a:ext cx="2786082" cy="3000396"/>
          </a:xfrm>
          <a:prstGeom prst="rect">
            <a:avLst/>
          </a:prstGeom>
          <a:noFill/>
          <a:ln w="9525">
            <a:noFill/>
            <a:miter lim="800000"/>
            <a:headEnd/>
            <a:tailEnd/>
          </a:ln>
        </p:spPr>
      </p:pic>
      <p:sp>
        <p:nvSpPr>
          <p:cNvPr id="14" name="Прямоугольник 13"/>
          <p:cNvSpPr/>
          <p:nvPr/>
        </p:nvSpPr>
        <p:spPr>
          <a:xfrm>
            <a:off x="642910" y="285728"/>
            <a:ext cx="8143932" cy="3139321"/>
          </a:xfrm>
          <a:prstGeom prst="rect">
            <a:avLst/>
          </a:prstGeom>
        </p:spPr>
        <p:txBody>
          <a:bodyPr wrap="square">
            <a:spAutoFit/>
          </a:bodyPr>
          <a:lstStyle/>
          <a:p>
            <a:pPr lvl="0" algn="just"/>
            <a:r>
              <a:rPr lang="ru-RU" dirty="0" smtClean="0">
                <a:solidFill>
                  <a:srgbClr val="000000"/>
                </a:solidFill>
                <a:latin typeface="Times New Roman" pitchFamily="18" charset="0"/>
                <a:ea typeface="Times New Roman" pitchFamily="18" charset="0"/>
                <a:cs typeface="Times New Roman" pitchFamily="18" charset="0"/>
              </a:rPr>
              <a:t>Сюжетно – ролевые игры дают ребенку возможность узнать и научиться социальным нормам поведения. Дети с удовольствием играют в больницу, кафе, парикмахерскую, магазин, школу, библиотеку, дочки-матери. Соответственно, им нужен инвентарь и атрибуты для этих игр.</a:t>
            </a:r>
            <a:r>
              <a:rPr lang="en-US" dirty="0" smtClean="0">
                <a:solidFill>
                  <a:srgbClr val="000000"/>
                </a:solidFill>
                <a:latin typeface="Times New Roman" pitchFamily="18" charset="0"/>
                <a:ea typeface="Times New Roman" pitchFamily="18" charset="0"/>
                <a:cs typeface="Times New Roman" pitchFamily="18" charset="0"/>
              </a:rPr>
              <a:t> </a:t>
            </a:r>
            <a:r>
              <a:rPr lang="ru-RU" dirty="0" smtClean="0">
                <a:solidFill>
                  <a:srgbClr val="000000"/>
                </a:solidFill>
                <a:latin typeface="Times New Roman" pitchFamily="18" charset="0"/>
                <a:ea typeface="Times New Roman" pitchFamily="18" charset="0"/>
                <a:cs typeface="Times New Roman" pitchFamily="18" charset="0"/>
              </a:rPr>
              <a:t>Это набор парикмахера, доктора, некоторое количество посуды, куклы и наборы кукольной мебели мелкого и среднего размера (спальня, столовая, кухня, гостиная); комплекты одежды и обуви, комплект белья для куклы-младенца; приборы и инструменты (бинокль, штурвал, почтовый ящик, якорь и др.); предметы одежды, отражающие роль (халаты, бескозырки, пилотки, шлемы); предметы домашнего обихода (сумки, кошельки, корзинки, щетки, наборы для шитья). карнавальные маски, атрибуты сказочных костюмов.</a:t>
            </a:r>
            <a:endParaRPr lang="ru-RU" dirty="0" smtClean="0">
              <a:latin typeface="Times New Roman" pitchFamily="18" charset="0"/>
              <a:cs typeface="Times New Roman" pitchFamily="18" charset="0"/>
            </a:endParaRPr>
          </a:p>
        </p:txBody>
      </p:sp>
      <p:pic>
        <p:nvPicPr>
          <p:cNvPr id="16" name="Рисунок 207" descr="http://www.detsad.com/images/goods/6192_sx.jpg">
            <a:hlinkClick r:id="rId3"/>
          </p:cNvPr>
          <p:cNvPicPr>
            <a:picLocks noChangeAspect="1" noChangeArrowheads="1"/>
          </p:cNvPicPr>
          <p:nvPr/>
        </p:nvPicPr>
        <p:blipFill>
          <a:blip r:embed="rId4" cstate="print"/>
          <a:srcRect/>
          <a:stretch>
            <a:fillRect/>
          </a:stretch>
        </p:blipFill>
        <p:spPr bwMode="auto">
          <a:xfrm>
            <a:off x="3000364" y="4857760"/>
            <a:ext cx="2502790" cy="1755774"/>
          </a:xfrm>
          <a:prstGeom prst="rect">
            <a:avLst/>
          </a:prstGeom>
          <a:ln>
            <a:noFill/>
          </a:ln>
          <a:effectLst>
            <a:softEdge rad="112500"/>
          </a:effectLst>
        </p:spPr>
      </p:pic>
      <p:pic>
        <p:nvPicPr>
          <p:cNvPr id="18" name="Рисунок 181" descr="http://www.detsad.com/images/goods/5652_sx.jpg">
            <a:hlinkClick r:id="rId5"/>
          </p:cNvPr>
          <p:cNvPicPr>
            <a:picLocks noChangeAspect="1" noChangeArrowheads="1"/>
          </p:cNvPicPr>
          <p:nvPr/>
        </p:nvPicPr>
        <p:blipFill>
          <a:blip r:embed="rId6" cstate="print"/>
          <a:srcRect/>
          <a:stretch>
            <a:fillRect/>
          </a:stretch>
        </p:blipFill>
        <p:spPr bwMode="auto">
          <a:xfrm>
            <a:off x="1357290" y="3286124"/>
            <a:ext cx="2143140" cy="2000264"/>
          </a:xfrm>
          <a:prstGeom prst="rect">
            <a:avLst/>
          </a:prstGeom>
          <a:ln>
            <a:noFill/>
          </a:ln>
          <a:effectLst>
            <a:softEdge rad="112500"/>
          </a:effectLst>
        </p:spPr>
      </p:pic>
      <p:pic>
        <p:nvPicPr>
          <p:cNvPr id="20" name="Рисунок 165" descr="http://www.detsad.com/images/goods/2508_sx.jpg">
            <a:hlinkClick r:id="rId7"/>
          </p:cNvPr>
          <p:cNvPicPr>
            <a:picLocks noChangeAspect="1" noChangeArrowheads="1"/>
          </p:cNvPicPr>
          <p:nvPr/>
        </p:nvPicPr>
        <p:blipFill>
          <a:blip r:embed="rId8" cstate="print"/>
          <a:srcRect/>
          <a:stretch>
            <a:fillRect/>
          </a:stretch>
        </p:blipFill>
        <p:spPr bwMode="auto">
          <a:xfrm>
            <a:off x="3857620" y="2928934"/>
            <a:ext cx="2627313" cy="1963737"/>
          </a:xfrm>
          <a:prstGeom prst="rect">
            <a:avLst/>
          </a:prstGeom>
          <a:ln>
            <a:noFill/>
          </a:ln>
          <a:effectLst>
            <a:softEdge rad="112500"/>
          </a:effectLst>
        </p:spPr>
      </p:pic>
      <p:pic>
        <p:nvPicPr>
          <p:cNvPr id="22" name="Picture 10"/>
          <p:cNvPicPr>
            <a:picLocks noChangeAspect="1" noChangeArrowheads="1"/>
          </p:cNvPicPr>
          <p:nvPr/>
        </p:nvPicPr>
        <p:blipFill>
          <a:blip r:embed="rId9" cstate="print"/>
          <a:srcRect/>
          <a:stretch>
            <a:fillRect/>
          </a:stretch>
        </p:blipFill>
        <p:spPr bwMode="auto">
          <a:xfrm>
            <a:off x="642910" y="4929198"/>
            <a:ext cx="2143140" cy="160440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descr="http://ped-kopilka.ru/upload/blogs/14952_321a99e7ebcff1f1bf766d9a9eb6415f.png.jpg"/>
          <p:cNvPicPr/>
          <p:nvPr/>
        </p:nvPicPr>
        <p:blipFill>
          <a:blip r:embed="rId2" cstate="email"/>
          <a:srcRect/>
          <a:stretch>
            <a:fillRect/>
          </a:stretch>
        </p:blipFill>
        <p:spPr bwMode="auto">
          <a:xfrm>
            <a:off x="5857884" y="4071942"/>
            <a:ext cx="2909887" cy="2576515"/>
          </a:xfrm>
          <a:prstGeom prst="rect">
            <a:avLst/>
          </a:prstGeom>
          <a:noFill/>
          <a:ln w="9525">
            <a:noFill/>
            <a:miter lim="800000"/>
            <a:headEnd/>
            <a:tailEnd/>
          </a:ln>
        </p:spPr>
      </p:pic>
      <p:sp>
        <p:nvSpPr>
          <p:cNvPr id="21505" name="Rectangle 1"/>
          <p:cNvSpPr>
            <a:spLocks noChangeArrowheads="1"/>
          </p:cNvSpPr>
          <p:nvPr/>
        </p:nvSpPr>
        <p:spPr bwMode="auto">
          <a:xfrm>
            <a:off x="2928926" y="347494"/>
            <a:ext cx="5643602"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 качестве познавательных игрушек можно использовать отслужившие свой срок механические будильники, фотоаппараты и т.п. Разбирая эти вещи, ребенок узнает, что у них внутри, и осваивает «практическую механику». Такая разборка-сборка дает стимул мышлению, развивает мелкую моторику рук.</a:t>
            </a:r>
            <a:b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Для развития логического мышления, ребенку нужны игры, позволяющие устанавливать последовательность событий и причинно-следственные связи. Это могут быть различные настольные игры и головоломки (мозаики, шашки, шахматы, игровые наборы с правилами «Четвертый лишний», «Разложи по порядку», домино «Транспорт», «Геометрические фигуры», лото «Кто где живет», «Зоологическое лото», игры с кубиками и </a:t>
            </a:r>
            <a:r>
              <a:rPr kumimoji="0" lang="ru-RU"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фишками, пазлы</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857224" y="653930"/>
            <a:ext cx="778674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 развитии музыкальных способностей помогут клавишные, струнные, духовые и ударные музыкальные инструменты (ложки, треугольники, барабаны, металлофоны, колокольчики, бубен, пианино, игрушечные аккордеоны), музыкальные книжки и открытки.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7" name="Рисунок 101" descr="http://www.detsad.com/images/goods/1182_sx.jpg">
            <a:hlinkClick r:id="rId2"/>
          </p:cNvPr>
          <p:cNvPicPr>
            <a:picLocks noChangeAspect="1" noChangeArrowheads="1"/>
          </p:cNvPicPr>
          <p:nvPr/>
        </p:nvPicPr>
        <p:blipFill>
          <a:blip r:embed="rId3" cstate="print"/>
          <a:srcRect/>
          <a:stretch>
            <a:fillRect/>
          </a:stretch>
        </p:blipFill>
        <p:spPr bwMode="auto">
          <a:xfrm>
            <a:off x="5857884" y="2000240"/>
            <a:ext cx="2869174" cy="2145440"/>
          </a:xfrm>
          <a:prstGeom prst="rect">
            <a:avLst/>
          </a:prstGeom>
          <a:ln>
            <a:noFill/>
          </a:ln>
          <a:effectLst>
            <a:softEdge rad="112500"/>
          </a:effectLst>
        </p:spPr>
      </p:pic>
      <p:pic>
        <p:nvPicPr>
          <p:cNvPr id="8" name="Рисунок 149" descr="http://www.detsad.com/images/goods/3929_sx.jpg">
            <a:hlinkClick r:id="rId4"/>
          </p:cNvPr>
          <p:cNvPicPr>
            <a:picLocks noChangeAspect="1" noChangeArrowheads="1"/>
          </p:cNvPicPr>
          <p:nvPr/>
        </p:nvPicPr>
        <p:blipFill>
          <a:blip r:embed="rId5" cstate="print"/>
          <a:srcRect/>
          <a:stretch>
            <a:fillRect/>
          </a:stretch>
        </p:blipFill>
        <p:spPr bwMode="auto">
          <a:xfrm>
            <a:off x="6143636" y="4251325"/>
            <a:ext cx="2624744" cy="1963733"/>
          </a:xfrm>
          <a:prstGeom prst="rect">
            <a:avLst/>
          </a:prstGeom>
          <a:ln>
            <a:noFill/>
          </a:ln>
          <a:effectLst>
            <a:softEdge rad="112500"/>
          </a:effectLst>
        </p:spPr>
      </p:pic>
      <p:pic>
        <p:nvPicPr>
          <p:cNvPr id="9" name="Рисунок 97" descr="http://www.detsad.com/images/goods/1186_sx.jpg">
            <a:hlinkClick r:id="rId2"/>
          </p:cNvPr>
          <p:cNvPicPr>
            <a:picLocks noChangeAspect="1" noChangeArrowheads="1"/>
          </p:cNvPicPr>
          <p:nvPr/>
        </p:nvPicPr>
        <p:blipFill>
          <a:blip r:embed="rId6" cstate="print"/>
          <a:srcRect/>
          <a:stretch>
            <a:fillRect/>
          </a:stretch>
        </p:blipFill>
        <p:spPr bwMode="auto">
          <a:xfrm>
            <a:off x="3214678" y="4071942"/>
            <a:ext cx="3111775" cy="2327706"/>
          </a:xfrm>
          <a:prstGeom prst="rect">
            <a:avLst/>
          </a:prstGeom>
          <a:ln>
            <a:noFill/>
          </a:ln>
          <a:effectLst>
            <a:softEdge rad="112500"/>
          </a:effectLst>
        </p:spPr>
      </p:pic>
      <p:pic>
        <p:nvPicPr>
          <p:cNvPr id="10" name="Рисунок 109" descr="http://www.detsad.com/images/goods/1190_sx.jpg">
            <a:hlinkClick r:id="rId7"/>
          </p:cNvPr>
          <p:cNvPicPr>
            <a:picLocks noChangeAspect="1" noChangeArrowheads="1"/>
          </p:cNvPicPr>
          <p:nvPr/>
        </p:nvPicPr>
        <p:blipFill>
          <a:blip r:embed="rId8" cstate="print"/>
          <a:srcRect/>
          <a:stretch>
            <a:fillRect/>
          </a:stretch>
        </p:blipFill>
        <p:spPr bwMode="auto">
          <a:xfrm>
            <a:off x="3500430" y="2000240"/>
            <a:ext cx="2286016" cy="206535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ped-kopilka.ru/upload/blogs/14952_b0d98e22deb6cadea3a99a5b6a9d79dc.png.jpg"/>
          <p:cNvPicPr/>
          <p:nvPr/>
        </p:nvPicPr>
        <p:blipFill>
          <a:blip r:embed="rId2" cstate="print"/>
          <a:srcRect/>
          <a:stretch>
            <a:fillRect/>
          </a:stretch>
        </p:blipFill>
        <p:spPr bwMode="auto">
          <a:xfrm>
            <a:off x="285720" y="1428736"/>
            <a:ext cx="4429156" cy="5000660"/>
          </a:xfrm>
          <a:prstGeom prst="rect">
            <a:avLst/>
          </a:prstGeom>
          <a:noFill/>
          <a:ln w="9525">
            <a:noFill/>
            <a:miter lim="800000"/>
            <a:headEnd/>
            <a:tailEnd/>
          </a:ln>
        </p:spPr>
      </p:pic>
      <p:sp>
        <p:nvSpPr>
          <p:cNvPr id="19457" name="Rectangle 1"/>
          <p:cNvSpPr>
            <a:spLocks noChangeArrowheads="1"/>
          </p:cNvSpPr>
          <p:nvPr/>
        </p:nvSpPr>
        <p:spPr bwMode="auto">
          <a:xfrm>
            <a:off x="4786314" y="607199"/>
            <a:ext cx="392909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А для улицы нужны игрушки, помогающие в познании окружающей среды. Это принадлежности для песка (грабли, лейки, щетки, лопаты, молотки и др.) Не следует забывать и о спортивных игрушках, которые развивают у детей физические качества (самокаты, велосипеды, мячи, ракетки, воланы, обручи, кегли, </a:t>
            </a:r>
            <a:r>
              <a:rPr kumimoji="0" lang="ru-RU"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кольцебросы</a:t>
            </a: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боулинг, скакалки, летающие тарелки).</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ped-kopilka.ru/upload/blogs/14952_ae5423f0f1a884266c5c7b15425b7330.jpeg.jpg"/>
          <p:cNvPicPr/>
          <p:nvPr/>
        </p:nvPicPr>
        <p:blipFill>
          <a:blip r:embed="rId2" cstate="email"/>
          <a:srcRect/>
          <a:stretch>
            <a:fillRect/>
          </a:stretch>
        </p:blipFill>
        <p:spPr bwMode="auto">
          <a:xfrm>
            <a:off x="5429256" y="3857628"/>
            <a:ext cx="3357546" cy="2714614"/>
          </a:xfrm>
          <a:prstGeom prst="rect">
            <a:avLst/>
          </a:prstGeom>
          <a:noFill/>
          <a:ln w="9525">
            <a:noFill/>
            <a:miter lim="800000"/>
            <a:headEnd/>
            <a:tailEnd/>
          </a:ln>
        </p:spPr>
      </p:pic>
      <p:sp>
        <p:nvSpPr>
          <p:cNvPr id="6" name="Прямоугольник 5"/>
          <p:cNvSpPr/>
          <p:nvPr/>
        </p:nvSpPr>
        <p:spPr>
          <a:xfrm>
            <a:off x="3000364" y="428604"/>
            <a:ext cx="5357818" cy="3385542"/>
          </a:xfrm>
          <a:prstGeom prst="rect">
            <a:avLst/>
          </a:prstGeom>
        </p:spPr>
        <p:txBody>
          <a:bodyPr wrap="square">
            <a:spAutoFit/>
          </a:bodyPr>
          <a:lstStyle/>
          <a:p>
            <a:pPr algn="just"/>
            <a:r>
              <a:rPr lang="ru-RU" dirty="0" smtClean="0"/>
              <a:t/>
            </a:r>
            <a:br>
              <a:rPr lang="ru-RU" dirty="0" smtClean="0"/>
            </a:br>
            <a:r>
              <a:rPr lang="ru-RU" sz="2800" dirty="0" smtClean="0">
                <a:latin typeface="Times New Roman" pitchFamily="18" charset="0"/>
                <a:cs typeface="Times New Roman" pitchFamily="18" charset="0"/>
              </a:rPr>
              <a:t>Порадуют ребенка и помогут сделать «открытия» игрушки-забавы (</a:t>
            </a:r>
            <a:r>
              <a:rPr lang="ru-RU" sz="2800" dirty="0" err="1" smtClean="0">
                <a:latin typeface="Times New Roman" pitchFamily="18" charset="0"/>
                <a:cs typeface="Times New Roman" pitchFamily="18" charset="0"/>
              </a:rPr>
              <a:t>ваньки</a:t>
            </a:r>
            <a:r>
              <a:rPr lang="ru-RU" sz="2800" dirty="0" smtClean="0">
                <a:latin typeface="Times New Roman" pitchFamily="18" charset="0"/>
                <a:cs typeface="Times New Roman" pitchFamily="18" charset="0"/>
              </a:rPr>
              <a:t>–</a:t>
            </a:r>
            <a:r>
              <a:rPr lang="ru-RU" sz="2800" dirty="0" err="1" smtClean="0">
                <a:latin typeface="Times New Roman" pitchFamily="18" charset="0"/>
                <a:cs typeface="Times New Roman" pitchFamily="18" charset="0"/>
              </a:rPr>
              <a:t>встаньки</a:t>
            </a:r>
            <a:r>
              <a:rPr lang="ru-RU" sz="2800" dirty="0" smtClean="0">
                <a:latin typeface="Times New Roman" pitchFamily="18" charset="0"/>
                <a:cs typeface="Times New Roman" pitchFamily="18" charset="0"/>
              </a:rPr>
              <a:t>, роботы, заводные человечки или зверюшки, </a:t>
            </a:r>
            <a:r>
              <a:rPr lang="ru-RU" sz="2800" dirty="0" smtClean="0">
                <a:latin typeface="Times New Roman" pitchFamily="18" charset="0"/>
                <a:cs typeface="Times New Roman" pitchFamily="18" charset="0"/>
              </a:rPr>
              <a:t>головоломки-</a:t>
            </a:r>
            <a:r>
              <a:rPr lang="ru-RU" sz="2800" dirty="0" err="1" smtClean="0">
                <a:latin typeface="Times New Roman" pitchFamily="18" charset="0"/>
                <a:cs typeface="Times New Roman" pitchFamily="18" charset="0"/>
              </a:rPr>
              <a:t>трансформеры</a:t>
            </a:r>
            <a:r>
              <a:rPr lang="ru-RU" sz="2800" dirty="0" smtClean="0">
                <a:latin typeface="Times New Roman" pitchFamily="18" charset="0"/>
                <a:cs typeface="Times New Roman" pitchFamily="18" charset="0"/>
              </a:rPr>
              <a:t>, летающие колпачки, наборы фокусов).</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428992" y="579358"/>
            <a:ext cx="5286412" cy="5539978"/>
          </a:xfrm>
          <a:prstGeom prst="rect">
            <a:avLst/>
          </a:prstGeom>
        </p:spPr>
        <p:txBody>
          <a:bodyPr wrap="square">
            <a:spAutoFit/>
          </a:bodyPr>
          <a:lstStyle/>
          <a:p>
            <a:pPr algn="ctr"/>
            <a:r>
              <a:rPr lang="ru-RU" dirty="0" smtClean="0"/>
              <a:t/>
            </a:r>
            <a:br>
              <a:rPr lang="ru-RU" dirty="0" smtClean="0"/>
            </a:br>
            <a:r>
              <a:rPr lang="ru-RU" sz="2400" dirty="0" smtClean="0">
                <a:latin typeface="Times New Roman" pitchFamily="18" charset="0"/>
                <a:cs typeface="Times New Roman" pitchFamily="18" charset="0"/>
              </a:rPr>
              <a:t>Игрушек существует множество. Полезная игрушка должна оставлять простор для детского воображения, быть открытой для превращений и перемены игровой функции. Игрушка для ребенка-это не предмет обладания или гордости, это всего лишь вспомогательный материал для игры. Свою ценность она обретает в процессе использования, при условии вложения в нее фантазии и эмоций ребенка. </a:t>
            </a:r>
            <a:br>
              <a:rPr lang="ru-RU" sz="2400"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И пусть Ваш ребенок играет с удовольствием!</a:t>
            </a:r>
            <a:endParaRPr lang="ru-RU"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Прямоугольник 1"/>
          <p:cNvSpPr>
            <a:spLocks noChangeArrowheads="1"/>
          </p:cNvSpPr>
          <p:nvPr/>
        </p:nvSpPr>
        <p:spPr bwMode="auto">
          <a:xfrm>
            <a:off x="2339975" y="2060575"/>
            <a:ext cx="6035675" cy="2308324"/>
          </a:xfrm>
          <a:prstGeom prst="rect">
            <a:avLst/>
          </a:prstGeom>
          <a:noFill/>
          <a:ln w="9525">
            <a:noFill/>
            <a:miter lim="800000"/>
            <a:headEnd/>
            <a:tailEnd/>
          </a:ln>
        </p:spPr>
        <p:txBody>
          <a:bodyPr>
            <a:spAutoFit/>
          </a:bodyPr>
          <a:lstStyle/>
          <a:p>
            <a:pPr algn="ctr"/>
            <a:r>
              <a:rPr lang="ru-RU" dirty="0">
                <a:latin typeface="Calibri" pitchFamily="34" charset="0"/>
              </a:rPr>
              <a:t> </a:t>
            </a:r>
            <a:r>
              <a:rPr lang="ru-RU" sz="2400" b="1" dirty="0">
                <a:solidFill>
                  <a:srgbClr val="FF0000"/>
                </a:solidFill>
                <a:latin typeface="Times New Roman" pitchFamily="18" charset="0"/>
              </a:rPr>
              <a:t>Игра</a:t>
            </a:r>
            <a:r>
              <a:rPr lang="ru-RU" sz="2400" dirty="0">
                <a:latin typeface="Times New Roman" pitchFamily="18" charset="0"/>
              </a:rPr>
              <a:t> – основная деятельность </a:t>
            </a:r>
            <a:r>
              <a:rPr lang="ru-RU" sz="2400" dirty="0" smtClean="0">
                <a:latin typeface="Times New Roman" pitchFamily="18" charset="0"/>
              </a:rPr>
              <a:t>ребёнка. </a:t>
            </a:r>
            <a:r>
              <a:rPr lang="ru-RU" sz="2400" dirty="0">
                <a:latin typeface="Times New Roman" pitchFamily="18" charset="0"/>
              </a:rPr>
              <a:t>Развитие богатого эмоционального мира немыслимо без игры. Именно она позволяет ребенку выразить свои чувства, исследовать окружающий мир, учит общаться и познавать себя.</a:t>
            </a:r>
          </a:p>
        </p:txBody>
      </p:sp>
      <p:pic>
        <p:nvPicPr>
          <p:cNvPr id="3" name="Picture 2" descr="F:\картинки детство\картинки\0_4fedd_1670282f_XL.jpg"/>
          <p:cNvPicPr>
            <a:picLocks noChangeAspect="1" noChangeArrowheads="1"/>
          </p:cNvPicPr>
          <p:nvPr/>
        </p:nvPicPr>
        <p:blipFill>
          <a:blip r:embed="rId2" cstate="email"/>
          <a:srcRect/>
          <a:stretch>
            <a:fillRect/>
          </a:stretch>
        </p:blipFill>
        <p:spPr bwMode="auto">
          <a:xfrm>
            <a:off x="142844" y="142852"/>
            <a:ext cx="2787116" cy="1867368"/>
          </a:xfrm>
          <a:prstGeom prst="rect">
            <a:avLst/>
          </a:prstGeom>
          <a:ln>
            <a:noFill/>
          </a:ln>
          <a:effectLst>
            <a:softEdge rad="112500"/>
          </a:effectLst>
        </p:spPr>
      </p:pic>
      <p:pic>
        <p:nvPicPr>
          <p:cNvPr id="19459" name="Picture 4"/>
          <p:cNvPicPr>
            <a:picLocks noChangeAspect="1" noChangeArrowheads="1"/>
          </p:cNvPicPr>
          <p:nvPr/>
        </p:nvPicPr>
        <p:blipFill>
          <a:blip r:embed="rId3" cstate="print"/>
          <a:srcRect/>
          <a:stretch>
            <a:fillRect/>
          </a:stretch>
        </p:blipFill>
        <p:spPr bwMode="auto">
          <a:xfrm>
            <a:off x="6715140" y="4572008"/>
            <a:ext cx="2057400" cy="2057400"/>
          </a:xfrm>
          <a:prstGeom prst="rect">
            <a:avLst/>
          </a:prstGeom>
          <a:ln>
            <a:noFill/>
          </a:ln>
          <a:effectLst>
            <a:softEdge rad="112500"/>
          </a:effectLst>
        </p:spPr>
      </p:pic>
      <p:pic>
        <p:nvPicPr>
          <p:cNvPr id="19460" name="Picture 5"/>
          <p:cNvPicPr>
            <a:picLocks noChangeAspect="1" noChangeArrowheads="1"/>
          </p:cNvPicPr>
          <p:nvPr/>
        </p:nvPicPr>
        <p:blipFill>
          <a:blip r:embed="rId4" cstate="print"/>
          <a:srcRect/>
          <a:stretch>
            <a:fillRect/>
          </a:stretch>
        </p:blipFill>
        <p:spPr bwMode="auto">
          <a:xfrm>
            <a:off x="6732588" y="260350"/>
            <a:ext cx="2171700" cy="1689100"/>
          </a:xfrm>
          <a:prstGeom prst="rect">
            <a:avLst/>
          </a:prstGeom>
          <a:ln>
            <a:noFill/>
          </a:ln>
          <a:effectLst>
            <a:softEdge rad="112500"/>
          </a:effectLst>
        </p:spPr>
      </p:pic>
      <p:pic>
        <p:nvPicPr>
          <p:cNvPr id="19462" name="img-current_picture" descr=" &amp;Lcy;&amp;ocy;&amp;gcy;&amp;icy;&amp;chcy;&amp;iecy;&amp;scy;&amp;kcy;&amp;icy;&amp;jcy; &amp;tcy;&amp;iecy;&amp;rcy;&amp;iecy;&amp;mcy;&amp;ocy;&amp;kcy; (&amp;vcy; &amp;scy;&amp;iecy;&amp;tcy;&amp;ocy;&amp;chcy;&amp;kcy;&amp;iecy;) &amp;Pcy;&amp;ocy;&amp;lcy;&amp;iecy;&amp;scy;&amp;softcy;&amp;iecy; &amp;horbar; &amp;Icy;&amp;ncy;&amp;tcy;&amp;iecy;&amp;rcy;&amp;ncy;&amp;iecy;&amp;tcy;-&amp;mcy;&amp;acy;&amp;gcy;&amp;acy;&amp;zcy;&amp;icy;&amp;ncy; &amp;icy;&amp;gcy;&amp;rcy;&amp;ucy;&amp;shcy;&amp;iecy;&amp;kcy; &amp;icy; &amp;tcy;&amp;ocy;&amp;vcy;&amp;acy;&amp;rcy;&amp;ocy;&amp;vcy; &amp;dcy;&amp;lcy;&amp;yacy; &amp;dcy;&amp;iecy;&amp;tcy;&amp;iecy;&amp;jcy; &amp;tcy;&amp;iecy;&amp;lcy;. (812) 928-39-33"/>
          <p:cNvPicPr>
            <a:picLocks noChangeAspect="1" noChangeArrowheads="1"/>
          </p:cNvPicPr>
          <p:nvPr/>
        </p:nvPicPr>
        <p:blipFill>
          <a:blip r:embed="rId5" cstate="email"/>
          <a:srcRect/>
          <a:stretch>
            <a:fillRect/>
          </a:stretch>
        </p:blipFill>
        <p:spPr bwMode="auto">
          <a:xfrm>
            <a:off x="250825" y="4652963"/>
            <a:ext cx="2592388" cy="194786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7"/>
          <p:cNvPicPr>
            <a:picLocks noChangeAspect="1" noChangeArrowheads="1"/>
          </p:cNvPicPr>
          <p:nvPr/>
        </p:nvPicPr>
        <p:blipFill>
          <a:blip r:embed="rId2" cstate="print"/>
          <a:srcRect/>
          <a:stretch>
            <a:fillRect/>
          </a:stretch>
        </p:blipFill>
        <p:spPr bwMode="auto">
          <a:xfrm>
            <a:off x="428596" y="357166"/>
            <a:ext cx="2232025" cy="2100263"/>
          </a:xfrm>
          <a:prstGeom prst="rect">
            <a:avLst/>
          </a:prstGeom>
          <a:noFill/>
          <a:ln w="9525">
            <a:noFill/>
            <a:miter lim="800000"/>
            <a:headEnd/>
            <a:tailEnd/>
          </a:ln>
        </p:spPr>
      </p:pic>
      <p:sp>
        <p:nvSpPr>
          <p:cNvPr id="15361" name="Rectangle 1"/>
          <p:cNvSpPr>
            <a:spLocks noChangeArrowheads="1"/>
          </p:cNvSpPr>
          <p:nvPr/>
        </p:nvSpPr>
        <p:spPr bwMode="auto">
          <a:xfrm>
            <a:off x="3286116" y="1506736"/>
            <a:ext cx="5286412"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2B2B2B"/>
                </a:solidFill>
                <a:effectLst/>
                <a:latin typeface="Times New Roman" pitchFamily="18" charset="0"/>
                <a:ea typeface="Times New Roman" pitchFamily="18" charset="0"/>
                <a:cs typeface="Times New Roman" pitchFamily="18" charset="0"/>
              </a:rPr>
              <a:t>Помните, </a:t>
            </a:r>
            <a:r>
              <a:rPr kumimoji="0" lang="ru-RU" b="0" i="0" u="none" strike="noStrike" cap="none" normalizeH="0" baseline="0" dirty="0" smtClean="0">
                <a:ln>
                  <a:noFill/>
                </a:ln>
                <a:solidFill>
                  <a:srgbClr val="2B2B2B"/>
                </a:solidFill>
                <a:effectLst/>
                <a:latin typeface="Times New Roman" pitchFamily="18" charset="0"/>
                <a:ea typeface="Times New Roman" pitchFamily="18" charset="0"/>
                <a:cs typeface="Times New Roman" pitchFamily="18" charset="0"/>
              </a:rPr>
              <a:t>что все, кроме любимой игрушки, надо периодически менять и обновлять. Если вы заметили, что малыш долго не берёт в руки какую-то игрушку, значит, она ему сейчас просто не нужна. Спрячьте её подальше, а через некоторое время, её появление вызовет новый эмоциональный или познавательный интерес у ребёнка.</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2B2B2B"/>
                </a:solidFill>
                <a:effectLst/>
                <a:latin typeface="Times New Roman" pitchFamily="18" charset="0"/>
                <a:ea typeface="Times New Roman" pitchFamily="18" charset="0"/>
                <a:cs typeface="Times New Roman" pitchFamily="18" charset="0"/>
              </a:rPr>
              <a:t>И ещё один совет. </a:t>
            </a:r>
            <a:r>
              <a:rPr kumimoji="0" lang="ru-RU" b="0" i="0" u="none" strike="noStrike" cap="none" normalizeH="0" baseline="0" dirty="0" smtClean="0">
                <a:ln>
                  <a:noFill/>
                </a:ln>
                <a:solidFill>
                  <a:srgbClr val="2B2B2B"/>
                </a:solidFill>
                <a:effectLst/>
                <a:latin typeface="Times New Roman" pitchFamily="18" charset="0"/>
                <a:ea typeface="Times New Roman" pitchFamily="18" charset="0"/>
                <a:cs typeface="Times New Roman" pitchFamily="18" charset="0"/>
              </a:rPr>
              <a:t>Не водите ребёнка слишком часто в игрушечный магазин  с множеством соблазнительных, но очень дорогих игрушек. Эти переживания, когда ребёнок не может получить то, что очень хочется, ему совсем не нужны. Только, когда вы сами готовы подарить ребёнку радость, ведите его в магазин и делайте ему праздник.</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Прямоугольник 1"/>
          <p:cNvSpPr>
            <a:spLocks noChangeArrowheads="1"/>
          </p:cNvSpPr>
          <p:nvPr/>
        </p:nvSpPr>
        <p:spPr bwMode="auto">
          <a:xfrm>
            <a:off x="2500298" y="2928934"/>
            <a:ext cx="6337441" cy="830997"/>
          </a:xfrm>
          <a:prstGeom prst="rect">
            <a:avLst/>
          </a:prstGeom>
          <a:noFill/>
          <a:ln w="9525">
            <a:noFill/>
            <a:miter lim="800000"/>
            <a:headEnd/>
            <a:tailEnd/>
          </a:ln>
        </p:spPr>
        <p:txBody>
          <a:bodyPr wrap="none">
            <a:spAutoFit/>
          </a:bodyPr>
          <a:lstStyle/>
          <a:p>
            <a:pPr algn="ctr"/>
            <a:r>
              <a:rPr lang="ru-RU" sz="4800" b="1" dirty="0">
                <a:solidFill>
                  <a:srgbClr val="FF0000"/>
                </a:solidFill>
                <a:latin typeface="Times New Roman" pitchFamily="18" charset="0"/>
                <a:cs typeface="Times New Roman" pitchFamily="18" charset="0"/>
              </a:rPr>
              <a:t>Спасибо за внимание!</a:t>
            </a:r>
          </a:p>
        </p:txBody>
      </p:sp>
      <p:pic>
        <p:nvPicPr>
          <p:cNvPr id="1026" name="Picture 2" descr="http://im3-tub-ru.yandex.net/i?id=3866912d06d4e4bfb19ed1d79493fa19-38-144&amp;n=21"/>
          <p:cNvPicPr>
            <a:picLocks noChangeAspect="1" noChangeArrowheads="1"/>
          </p:cNvPicPr>
          <p:nvPr/>
        </p:nvPicPr>
        <p:blipFill>
          <a:blip r:embed="rId2" cstate="print"/>
          <a:srcRect/>
          <a:stretch>
            <a:fillRect/>
          </a:stretch>
        </p:blipFill>
        <p:spPr bwMode="auto">
          <a:xfrm>
            <a:off x="5929322" y="285728"/>
            <a:ext cx="2829408" cy="237101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srcRect/>
          <a:stretch>
            <a:fillRect/>
          </a:stretch>
        </p:blipFill>
        <p:spPr bwMode="auto">
          <a:xfrm>
            <a:off x="142845" y="241108"/>
            <a:ext cx="2214578" cy="1868991"/>
          </a:xfrm>
          <a:prstGeom prst="rect">
            <a:avLst/>
          </a:prstGeom>
          <a:ln>
            <a:noFill/>
          </a:ln>
          <a:effectLst>
            <a:softEdge rad="112500"/>
          </a:effectLst>
        </p:spPr>
      </p:pic>
      <p:sp>
        <p:nvSpPr>
          <p:cNvPr id="7171" name="Прямоугольник 5"/>
          <p:cNvSpPr>
            <a:spLocks noChangeArrowheads="1"/>
          </p:cNvSpPr>
          <p:nvPr/>
        </p:nvSpPr>
        <p:spPr bwMode="auto">
          <a:xfrm>
            <a:off x="3214678" y="428604"/>
            <a:ext cx="5000633" cy="4524315"/>
          </a:xfrm>
          <a:prstGeom prst="rect">
            <a:avLst/>
          </a:prstGeom>
          <a:noFill/>
          <a:ln w="9525">
            <a:noFill/>
            <a:miter lim="800000"/>
            <a:headEnd/>
            <a:tailEnd/>
          </a:ln>
        </p:spPr>
        <p:txBody>
          <a:bodyPr wrap="square">
            <a:spAutoFit/>
          </a:bodyPr>
          <a:lstStyle/>
          <a:p>
            <a:pPr algn="just"/>
            <a:r>
              <a:rPr lang="ru-RU" sz="2000" dirty="0" smtClean="0">
                <a:latin typeface="Times New Roman" pitchFamily="18" charset="0"/>
                <a:cs typeface="Times New Roman" pitchFamily="18" charset="0"/>
              </a:rPr>
              <a:t>Что такое игрушки для ребёнка? Игрушка, предмет, предназначенный для детских игр. Воссоздавая воображаемые и реальные предметы, образы, игрушка служит целям умственного, нравственного, эстетического и физического воспитания. Игрушка помогает ребёнку познавать окружающий мир, способствует развитию мышления, памяти, речи, эмоций, приучает его к целенаправленной, осмысленной деятельности. Для того, чтобы развитие ребенка было гармоничным и полноценным, дети должны играть!</a:t>
            </a:r>
          </a:p>
          <a:p>
            <a:pPr algn="ctr"/>
            <a:endParaRPr lang="ru-RU" sz="2800" dirty="0">
              <a:latin typeface="Times New Roman" pitchFamily="18" charset="0"/>
              <a:cs typeface="Arial" charset="0"/>
            </a:endParaRPr>
          </a:p>
        </p:txBody>
      </p:sp>
      <p:pic>
        <p:nvPicPr>
          <p:cNvPr id="6" name="Рисунок 5" descr="http://ped-kopilka.ru/upload/blogs/14952_67a12d190a765926f265eecdca2e368f.jpg.jpg"/>
          <p:cNvPicPr/>
          <p:nvPr/>
        </p:nvPicPr>
        <p:blipFill>
          <a:blip r:embed="rId3" cstate="email"/>
          <a:srcRect/>
          <a:stretch>
            <a:fillRect/>
          </a:stretch>
        </p:blipFill>
        <p:spPr bwMode="auto">
          <a:xfrm>
            <a:off x="6286512" y="4500570"/>
            <a:ext cx="2500330" cy="20717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488" y="428604"/>
            <a:ext cx="5929338" cy="3416320"/>
          </a:xfrm>
          <a:prstGeom prst="rect">
            <a:avLst/>
          </a:prstGeom>
        </p:spPr>
        <p:txBody>
          <a:bodyPr wrap="square">
            <a:spAutoFit/>
          </a:bodyPr>
          <a:lstStyle/>
          <a:p>
            <a:pPr algn="just"/>
            <a:r>
              <a:rPr lang="ru-RU" dirty="0" smtClean="0">
                <a:latin typeface="Times New Roman" pitchFamily="18" charset="0"/>
                <a:cs typeface="Times New Roman" pitchFamily="18" charset="0"/>
              </a:rPr>
              <a:t>Игрушки для самых маленьких прежде всего должны развивать органы чувств: глаза, уши, руки. И пока основная его потребность — чувствовать тепло, первые игрушки малышей должны быть мягкими и тёплыми, тогда они будут полностью соответствовать стремлению малыша всё познать через осязание. Самые лучшие игрушки для маленьких – это те, которые можно кусать. Они должны быть сделаны из мягких материалов – пластмассы, резины, хорошо мыться, быть лёгкими, не иметь удлиненной плоской формы, чтобы, засовывая их в рот, ребёнок не мог подавиться. Окраска игрушек должна быть яркой. Хорошо, если они будут звучащими.</a:t>
            </a:r>
            <a:endParaRPr lang="ru-RU" dirty="0">
              <a:latin typeface="Times New Roman" pitchFamily="18" charset="0"/>
              <a:cs typeface="Times New Roman" pitchFamily="18" charset="0"/>
            </a:endParaRPr>
          </a:p>
        </p:txBody>
      </p:sp>
      <p:pic>
        <p:nvPicPr>
          <p:cNvPr id="32770" name="Picture 2" descr="Bright Stars - Гимнастический центр для малыша Африканские друзья 9218 Маркет РБК - Игрушки для самых маленьких"/>
          <p:cNvPicPr>
            <a:picLocks noChangeAspect="1" noChangeArrowheads="1"/>
          </p:cNvPicPr>
          <p:nvPr/>
        </p:nvPicPr>
        <p:blipFill>
          <a:blip r:embed="rId2" cstate="email"/>
          <a:srcRect/>
          <a:stretch>
            <a:fillRect/>
          </a:stretch>
        </p:blipFill>
        <p:spPr bwMode="auto">
          <a:xfrm>
            <a:off x="6072198" y="4071942"/>
            <a:ext cx="2747003" cy="2512503"/>
          </a:xfrm>
          <a:prstGeom prst="rect">
            <a:avLst/>
          </a:prstGeom>
          <a:noFill/>
        </p:spPr>
      </p:pic>
      <p:pic>
        <p:nvPicPr>
          <p:cNvPr id="32772" name="Picture 4" descr="http://im2-tub-ru.yandex.net/i?id=525677e4756a7dc418e01aaea25cffee-18-144&amp;n=21"/>
          <p:cNvPicPr>
            <a:picLocks noChangeAspect="1" noChangeArrowheads="1"/>
          </p:cNvPicPr>
          <p:nvPr/>
        </p:nvPicPr>
        <p:blipFill>
          <a:blip r:embed="rId3" cstate="email"/>
          <a:srcRect/>
          <a:stretch>
            <a:fillRect/>
          </a:stretch>
        </p:blipFill>
        <p:spPr bwMode="auto">
          <a:xfrm>
            <a:off x="3000364" y="4071942"/>
            <a:ext cx="1504950" cy="1428750"/>
          </a:xfrm>
          <a:prstGeom prst="rect">
            <a:avLst/>
          </a:prstGeom>
          <a:noFill/>
        </p:spPr>
      </p:pic>
      <p:pic>
        <p:nvPicPr>
          <p:cNvPr id="32774" name="Picture 6" descr="Погремушка &quot;Пони&quot; 86195 TOLO Toys купить - Погремушки для самых маленьких купить Игрушки для детей от 1 года купить товары для н"/>
          <p:cNvPicPr>
            <a:picLocks noChangeAspect="1" noChangeArrowheads="1"/>
          </p:cNvPicPr>
          <p:nvPr/>
        </p:nvPicPr>
        <p:blipFill>
          <a:blip r:embed="rId4" cstate="email"/>
          <a:srcRect/>
          <a:stretch>
            <a:fillRect/>
          </a:stretch>
        </p:blipFill>
        <p:spPr bwMode="auto">
          <a:xfrm>
            <a:off x="4500562" y="4429132"/>
            <a:ext cx="1521629" cy="192882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488" y="500042"/>
            <a:ext cx="5572164" cy="2862322"/>
          </a:xfrm>
          <a:prstGeom prst="rect">
            <a:avLst/>
          </a:prstGeom>
        </p:spPr>
        <p:txBody>
          <a:bodyPr wrap="square">
            <a:spAutoFit/>
          </a:bodyPr>
          <a:lstStyle/>
          <a:p>
            <a:pPr algn="just"/>
            <a:r>
              <a:rPr lang="ru-RU" sz="2000" dirty="0" smtClean="0">
                <a:latin typeface="Times New Roman" pitchFamily="18" charset="0"/>
                <a:cs typeface="Times New Roman" pitchFamily="18" charset="0"/>
              </a:rPr>
              <a:t>Для годовалого малыша интересны и полезны будут пластмассовые пирамидки из 3-4 составляющих колец разного цвета, мисочки разных размеров, вкладывающиеся друг в друга, разноцветные кубики. Манипуляция с этими игрушками не только развивает интеллект ребёнка, но и доставляет удовольствие и радость, когда у малыша что-то получается так же, как у взрослого. Очень полезны игрушки неваляшки.</a:t>
            </a:r>
            <a:endParaRPr lang="ru-RU" sz="2000" dirty="0">
              <a:latin typeface="Times New Roman" pitchFamily="18" charset="0"/>
              <a:cs typeface="Times New Roman" pitchFamily="18" charset="0"/>
            </a:endParaRPr>
          </a:p>
        </p:txBody>
      </p:sp>
      <p:pic>
        <p:nvPicPr>
          <p:cNvPr id="33794" name="Picture 2" descr="Пирамидка картинка для детей"/>
          <p:cNvPicPr>
            <a:picLocks noChangeAspect="1" noChangeArrowheads="1"/>
          </p:cNvPicPr>
          <p:nvPr/>
        </p:nvPicPr>
        <p:blipFill>
          <a:blip r:embed="rId2" cstate="email"/>
          <a:srcRect/>
          <a:stretch>
            <a:fillRect/>
          </a:stretch>
        </p:blipFill>
        <p:spPr bwMode="auto">
          <a:xfrm>
            <a:off x="6786578" y="3786190"/>
            <a:ext cx="2000264" cy="2770268"/>
          </a:xfrm>
          <a:prstGeom prst="rect">
            <a:avLst/>
          </a:prstGeom>
          <a:noFill/>
        </p:spPr>
      </p:pic>
      <p:pic>
        <p:nvPicPr>
          <p:cNvPr id="33796" name="Picture 4" descr="Мягкая книжка Canpol babies Игрушка-кубик мягкий 2/805 Hotline.ua"/>
          <p:cNvPicPr>
            <a:picLocks noChangeAspect="1" noChangeArrowheads="1"/>
          </p:cNvPicPr>
          <p:nvPr/>
        </p:nvPicPr>
        <p:blipFill>
          <a:blip r:embed="rId3" cstate="email"/>
          <a:srcRect/>
          <a:stretch>
            <a:fillRect/>
          </a:stretch>
        </p:blipFill>
        <p:spPr bwMode="auto">
          <a:xfrm>
            <a:off x="2714612" y="4214818"/>
            <a:ext cx="3109944" cy="2404645"/>
          </a:xfrm>
          <a:prstGeom prst="rect">
            <a:avLst/>
          </a:prstGeom>
          <a:noFill/>
        </p:spPr>
      </p:pic>
      <p:pic>
        <p:nvPicPr>
          <p:cNvPr id="33798" name="Picture 6" descr="непокорность 80 lvl / Мобильная версия Pikabu"/>
          <p:cNvPicPr>
            <a:picLocks noChangeAspect="1" noChangeArrowheads="1"/>
          </p:cNvPicPr>
          <p:nvPr/>
        </p:nvPicPr>
        <p:blipFill>
          <a:blip r:embed="rId4" cstate="print"/>
          <a:srcRect/>
          <a:stretch>
            <a:fillRect/>
          </a:stretch>
        </p:blipFill>
        <p:spPr bwMode="auto">
          <a:xfrm>
            <a:off x="5429256" y="3571876"/>
            <a:ext cx="1423991" cy="220204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357166"/>
            <a:ext cx="7858180" cy="2862322"/>
          </a:xfrm>
          <a:prstGeom prst="rect">
            <a:avLst/>
          </a:prstGeom>
        </p:spPr>
        <p:txBody>
          <a:bodyPr wrap="square">
            <a:spAutoFit/>
          </a:bodyPr>
          <a:lstStyle/>
          <a:p>
            <a:pPr algn="just"/>
            <a:r>
              <a:rPr lang="ru-RU" sz="2000" dirty="0" smtClean="0">
                <a:latin typeface="Times New Roman" pitchFamily="18" charset="0"/>
                <a:cs typeface="Times New Roman" pitchFamily="18" charset="0"/>
              </a:rPr>
              <a:t>Для 2-летних детей очень хороши большой разноцветный мяч, который не закатывается под мебель, 7-8-составные пирамидки, мягкие, пушистые игрушки, которые дети уже не тянут в рот, а вот засыпают с ними очень хорошо. Большая пластмассовая машина или коробка уже с этого возраста будет приучать ребёнка к аккуратности, самостоятельности, т.к. в них должны складываться после игры кубики, мячи, резиновые и мягкие игрушки. Хорошо, если уже в этом возрасте у малыша будет своё игровое место в квартире, а у игрушек тоже свой домик.</a:t>
            </a:r>
            <a:endParaRPr lang="ru-RU" sz="2000" dirty="0">
              <a:latin typeface="Times New Roman" pitchFamily="18" charset="0"/>
              <a:cs typeface="Times New Roman" pitchFamily="18" charset="0"/>
            </a:endParaRPr>
          </a:p>
        </p:txBody>
      </p:sp>
      <p:pic>
        <p:nvPicPr>
          <p:cNvPr id="34820" name="Picture 4" descr="Марафон стройности &quot;Пляжный сезон&quot; - Закончен. Все молодцы. Добро пожаловать в 3 марафон! ПензаМама - Семейный сайт Пензы"/>
          <p:cNvPicPr>
            <a:picLocks noChangeAspect="1" noChangeArrowheads="1"/>
          </p:cNvPicPr>
          <p:nvPr/>
        </p:nvPicPr>
        <p:blipFill>
          <a:blip r:embed="rId2" cstate="email"/>
          <a:srcRect/>
          <a:stretch>
            <a:fillRect/>
          </a:stretch>
        </p:blipFill>
        <p:spPr bwMode="auto">
          <a:xfrm>
            <a:off x="5572132" y="4000504"/>
            <a:ext cx="3286148" cy="2495535"/>
          </a:xfrm>
          <a:prstGeom prst="rect">
            <a:avLst/>
          </a:prstGeom>
          <a:noFill/>
        </p:spPr>
      </p:pic>
      <p:pic>
        <p:nvPicPr>
          <p:cNvPr id="34824" name="Picture 8" descr="Ножки мирового стандарта Форум Cosmopolitan Россия, страница 60"/>
          <p:cNvPicPr>
            <a:picLocks noChangeAspect="1" noChangeArrowheads="1"/>
          </p:cNvPicPr>
          <p:nvPr/>
        </p:nvPicPr>
        <p:blipFill>
          <a:blip r:embed="rId3" cstate="email"/>
          <a:srcRect/>
          <a:stretch>
            <a:fillRect/>
          </a:stretch>
        </p:blipFill>
        <p:spPr bwMode="auto">
          <a:xfrm>
            <a:off x="4429124" y="3071810"/>
            <a:ext cx="2143140" cy="2233554"/>
          </a:xfrm>
          <a:prstGeom prst="rect">
            <a:avLst/>
          </a:prstGeom>
          <a:noFill/>
        </p:spPr>
      </p:pic>
      <p:pic>
        <p:nvPicPr>
          <p:cNvPr id="34826" name="Picture 10" descr="Stock It! / -. Автомобиль &amp;quot;Джип&amp;quot"/>
          <p:cNvPicPr>
            <a:picLocks noChangeAspect="1" noChangeArrowheads="1"/>
          </p:cNvPicPr>
          <p:nvPr/>
        </p:nvPicPr>
        <p:blipFill>
          <a:blip r:embed="rId4" cstate="email"/>
          <a:srcRect/>
          <a:stretch>
            <a:fillRect/>
          </a:stretch>
        </p:blipFill>
        <p:spPr bwMode="auto">
          <a:xfrm>
            <a:off x="500034" y="3357562"/>
            <a:ext cx="3910676" cy="313465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214290"/>
            <a:ext cx="7858180" cy="2800767"/>
          </a:xfrm>
          <a:prstGeom prst="rect">
            <a:avLst/>
          </a:prstGeom>
        </p:spPr>
        <p:txBody>
          <a:bodyPr wrap="square">
            <a:spAutoFit/>
          </a:bodyPr>
          <a:lstStyle/>
          <a:p>
            <a:pPr algn="just"/>
            <a:r>
              <a:rPr lang="ru-RU" sz="1600" dirty="0" smtClean="0">
                <a:latin typeface="Times New Roman" pitchFamily="18" charset="0"/>
                <a:cs typeface="Times New Roman" pitchFamily="18" charset="0"/>
              </a:rPr>
              <a:t>К трём годам набор игрушек расширяется. На этом возрастном этапе ребёнок начинает активно включаться в мир реальных жизненных ситуаций, узнаёт, что люди  заняты в жизни работой и имеют разные профессии, сталкиваются с проблемами и находят выход из конфликтов. Поэтому чаще всего ребёнок выбирает сюжеты для ролевых игр из той жизни, которая его окружает. Дети играют в «дочки-матери», «в папу и маму», в «магазин», в «доктора», «детский сад» и.т.п. Игрушки в этом возрасте увеличиваются в размерах (большая кукла, большой медведь и т.д.). Правильной будет покупка парикмахерских наборов, чайных и столовых сервизов, принадлежностей доктора Айболита, мебели и других предметов, отображающих различные стороны реальности. Основное требование – «бытовые игрушки» должны быть похожи на «оригинал» и быть достаточно прочным.</a:t>
            </a:r>
            <a:endParaRPr lang="ru-RU" sz="1600" dirty="0">
              <a:latin typeface="Times New Roman" pitchFamily="18" charset="0"/>
              <a:cs typeface="Times New Roman" pitchFamily="18" charset="0"/>
            </a:endParaRPr>
          </a:p>
        </p:txBody>
      </p:sp>
      <p:pic>
        <p:nvPicPr>
          <p:cNvPr id="36870" name="Picture 6" descr="Фотографии детской игрушки Nenuco Пупс с длинными волосами и набор аксессуаров для волос (Фото"/>
          <p:cNvPicPr>
            <a:picLocks noChangeAspect="1" noChangeArrowheads="1"/>
          </p:cNvPicPr>
          <p:nvPr/>
        </p:nvPicPr>
        <p:blipFill>
          <a:blip r:embed="rId2" cstate="email"/>
          <a:srcRect/>
          <a:stretch>
            <a:fillRect/>
          </a:stretch>
        </p:blipFill>
        <p:spPr bwMode="auto">
          <a:xfrm>
            <a:off x="5214942" y="3357562"/>
            <a:ext cx="3571932" cy="3143272"/>
          </a:xfrm>
          <a:prstGeom prst="rect">
            <a:avLst/>
          </a:prstGeom>
          <a:noFill/>
        </p:spPr>
      </p:pic>
      <p:pic>
        <p:nvPicPr>
          <p:cNvPr id="36872" name="Picture 8" descr="Наборы для игры в доктора - Winner Toys (Виннер тойз) Игровой набор Доктор с тележкой Winner (Виннер) Где купить дешевле, скольк"/>
          <p:cNvPicPr>
            <a:picLocks noChangeAspect="1" noChangeArrowheads="1"/>
          </p:cNvPicPr>
          <p:nvPr/>
        </p:nvPicPr>
        <p:blipFill>
          <a:blip r:embed="rId3" cstate="email"/>
          <a:srcRect/>
          <a:stretch>
            <a:fillRect/>
          </a:stretch>
        </p:blipFill>
        <p:spPr bwMode="auto">
          <a:xfrm>
            <a:off x="571472" y="3143248"/>
            <a:ext cx="4832570" cy="328614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24" y="571480"/>
            <a:ext cx="7572428" cy="2308324"/>
          </a:xfrm>
          <a:prstGeom prst="rect">
            <a:avLst/>
          </a:prstGeom>
        </p:spPr>
        <p:txBody>
          <a:bodyPr wrap="square">
            <a:spAutoFit/>
          </a:bodyPr>
          <a:lstStyle/>
          <a:p>
            <a:pPr algn="just"/>
            <a:r>
              <a:rPr lang="ru-RU" dirty="0" smtClean="0">
                <a:latin typeface="Times New Roman" pitchFamily="18" charset="0"/>
                <a:cs typeface="Times New Roman" pitchFamily="18" charset="0"/>
              </a:rPr>
              <a:t>К четырём годам ролевая игра становится основным видом деятельности ребёнка. Усложняется содержание игры, многие игрушки становятся ненужными, т.к. детская фантазия способна превратить конкретные предметы в воображаемые. Так, карандаш может стать волшебной палочкой, зелёные листья – деньгами, нарисованные орнаменты на бумаге – коврами в кукольной квартире. Именно поэтому в таком возрасте наибольшую пользу ребёнку принесут не дорогие и бесполезные игрушки, а функциональные, пусть даже сделанные своими руками.</a:t>
            </a:r>
            <a:endParaRPr lang="ru-RU" dirty="0">
              <a:latin typeface="Times New Roman" pitchFamily="18" charset="0"/>
              <a:cs typeface="Times New Roman" pitchFamily="18" charset="0"/>
            </a:endParaRPr>
          </a:p>
        </p:txBody>
      </p:sp>
      <p:pic>
        <p:nvPicPr>
          <p:cNvPr id="35846" name="Picture 6" descr="Игрушки для детей своими руками - Поделки, делаем самостоятельно"/>
          <p:cNvPicPr>
            <a:picLocks noChangeAspect="1" noChangeArrowheads="1"/>
          </p:cNvPicPr>
          <p:nvPr/>
        </p:nvPicPr>
        <p:blipFill>
          <a:blip r:embed="rId2" cstate="email"/>
          <a:srcRect/>
          <a:stretch>
            <a:fillRect/>
          </a:stretch>
        </p:blipFill>
        <p:spPr bwMode="auto">
          <a:xfrm>
            <a:off x="4214810" y="2857496"/>
            <a:ext cx="4245458" cy="371477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43240" y="357166"/>
            <a:ext cx="5643602" cy="2585323"/>
          </a:xfrm>
          <a:prstGeom prst="rect">
            <a:avLst/>
          </a:prstGeom>
        </p:spPr>
        <p:txBody>
          <a:bodyPr wrap="square">
            <a:spAutoFit/>
          </a:bodyPr>
          <a:lstStyle/>
          <a:p>
            <a:pPr algn="just"/>
            <a:r>
              <a:rPr lang="ru-RU" dirty="0" smtClean="0">
                <a:latin typeface="Times New Roman" pitchFamily="18" charset="0"/>
                <a:cs typeface="Times New Roman" pitchFamily="18" charset="0"/>
              </a:rPr>
              <a:t>К пяти годам крупные игрушки постепенно перестают занимать ребёнка и перемещаются из игровой зоны на кресла, кровати, шкафы. А вот наборы зверушек, солдатиков, кукольных семей завоёвывают интерес и эмоции ребёнка. Появляется большая возможность для проигрывания разных вариантов с одними и теми же игрушками; у детей развивается фантазия и воображение, мышление перестаёт быть конкретным, а эмоциональный мир обогащается.</a:t>
            </a:r>
            <a:endParaRPr lang="ru-RU" dirty="0">
              <a:latin typeface="Times New Roman" pitchFamily="18" charset="0"/>
              <a:cs typeface="Times New Roman" pitchFamily="18" charset="0"/>
            </a:endParaRPr>
          </a:p>
        </p:txBody>
      </p:sp>
      <p:pic>
        <p:nvPicPr>
          <p:cNvPr id="37890" name="Picture 2" descr="Lego 4960 Duplo Огромный Зоопарк"/>
          <p:cNvPicPr>
            <a:picLocks noChangeAspect="1" noChangeArrowheads="1"/>
          </p:cNvPicPr>
          <p:nvPr/>
        </p:nvPicPr>
        <p:blipFill>
          <a:blip r:embed="rId2" cstate="email"/>
          <a:srcRect/>
          <a:stretch>
            <a:fillRect/>
          </a:stretch>
        </p:blipFill>
        <p:spPr bwMode="auto">
          <a:xfrm>
            <a:off x="5286380" y="3857628"/>
            <a:ext cx="3476144" cy="2609703"/>
          </a:xfrm>
          <a:prstGeom prst="rect">
            <a:avLst/>
          </a:prstGeom>
          <a:noFill/>
        </p:spPr>
      </p:pic>
      <p:pic>
        <p:nvPicPr>
          <p:cNvPr id="37892" name="Picture 4" descr="Купить Series 1 2 3 4 5 6 9 Factory Sealed Complete Sets of 16 Minifigures Unopened с доставкой на русском ebay.com / Игрушки и"/>
          <p:cNvPicPr>
            <a:picLocks noChangeAspect="1" noChangeArrowheads="1"/>
          </p:cNvPicPr>
          <p:nvPr/>
        </p:nvPicPr>
        <p:blipFill>
          <a:blip r:embed="rId3" cstate="email"/>
          <a:srcRect/>
          <a:stretch>
            <a:fillRect/>
          </a:stretch>
        </p:blipFill>
        <p:spPr bwMode="auto">
          <a:xfrm>
            <a:off x="2786050" y="2928934"/>
            <a:ext cx="3143272" cy="2357454"/>
          </a:xfrm>
          <a:prstGeom prst="rect">
            <a:avLst/>
          </a:prstGeom>
          <a:noFill/>
        </p:spPr>
      </p:pic>
      <p:pic>
        <p:nvPicPr>
          <p:cNvPr id="5" name="Рисунок 173" descr="http://www.detsad.com/images/goods/5766_sx.jpg">
            <a:hlinkClick r:id="rId4"/>
          </p:cNvPr>
          <p:cNvPicPr>
            <a:picLocks noChangeAspect="1" noChangeArrowheads="1"/>
          </p:cNvPicPr>
          <p:nvPr/>
        </p:nvPicPr>
        <p:blipFill>
          <a:blip r:embed="rId5" cstate="print"/>
          <a:srcRect/>
          <a:stretch>
            <a:fillRect/>
          </a:stretch>
        </p:blipFill>
        <p:spPr bwMode="auto">
          <a:xfrm>
            <a:off x="428596" y="285728"/>
            <a:ext cx="2520950" cy="25209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847</TotalTime>
  <Words>612</Words>
  <Application>Microsoft Office PowerPoint</Application>
  <PresentationFormat>Экран (4:3)</PresentationFormat>
  <Paragraphs>23</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Наталья</dc:creator>
  <cp:lastModifiedBy>Admin</cp:lastModifiedBy>
  <cp:revision>99</cp:revision>
  <dcterms:created xsi:type="dcterms:W3CDTF">2014-08-12T18:36:10Z</dcterms:created>
  <dcterms:modified xsi:type="dcterms:W3CDTF">2020-12-23T07:26:27Z</dcterms:modified>
</cp:coreProperties>
</file>