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78" r:id="rId6"/>
    <p:sldId id="259" r:id="rId7"/>
    <p:sldId id="272" r:id="rId8"/>
    <p:sldId id="260" r:id="rId9"/>
    <p:sldId id="273" r:id="rId10"/>
    <p:sldId id="262" r:id="rId11"/>
    <p:sldId id="263" r:id="rId12"/>
    <p:sldId id="265" r:id="rId13"/>
    <p:sldId id="266" r:id="rId14"/>
    <p:sldId id="274" r:id="rId15"/>
    <p:sldId id="267" r:id="rId16"/>
    <p:sldId id="268" r:id="rId17"/>
    <p:sldId id="269" r:id="rId18"/>
    <p:sldId id="275" r:id="rId19"/>
    <p:sldId id="270" r:id="rId20"/>
    <p:sldId id="276" r:id="rId21"/>
    <p:sldId id="279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1B43A8-864C-438D-A8FB-9AC214DD0DD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0775B40-1BC9-490B-B601-110652152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7300" b="1" dirty="0" smtClean="0"/>
              <a:t>Сенсорная </a:t>
            </a:r>
            <a:r>
              <a:rPr lang="ru-RU" sz="7300" b="1" dirty="0" smtClean="0"/>
              <a:t>интеграция</a:t>
            </a:r>
            <a:endParaRPr lang="ru-RU" sz="7300" dirty="0"/>
          </a:p>
        </p:txBody>
      </p:sp>
    </p:spTree>
    <p:extLst>
      <p:ext uri="{BB962C8B-B14F-4D97-AF65-F5344CB8AC3E}">
        <p14:creationId xmlns:p14="http://schemas.microsoft.com/office/powerpoint/2010/main" val="13768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1728192"/>
          </a:xfrm>
        </p:spPr>
        <p:txBody>
          <a:bodyPr/>
          <a:lstStyle/>
          <a:p>
            <a:r>
              <a:rPr lang="ru-RU" sz="3200" dirty="0" smtClean="0"/>
              <a:t>Сейчас </a:t>
            </a:r>
            <a:r>
              <a:rPr lang="ru-RU" sz="3200" dirty="0"/>
              <a:t>в продаже большой выбор пузырей, пистолетов для них. Игры с пеной в различных емкостях.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Пускание мыльных пузырей разной величины и насыщенности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2976"/>
            <a:ext cx="3489176" cy="34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85589"/>
            <a:ext cx="3024336" cy="461730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2592288"/>
          </a:xfrm>
        </p:spPr>
        <p:txBody>
          <a:bodyPr/>
          <a:lstStyle/>
          <a:p>
            <a:pPr lvl="0"/>
            <a:r>
              <a:rPr lang="ru-RU" sz="2800" dirty="0" smtClean="0"/>
              <a:t>дуть </a:t>
            </a:r>
            <a:r>
              <a:rPr lang="ru-RU" sz="2800" dirty="0"/>
              <a:t>на кусочек ваты в воздухе, чтобы она не упала – «снег пошел»;</a:t>
            </a:r>
          </a:p>
          <a:p>
            <a:pPr lvl="0"/>
            <a:r>
              <a:rPr lang="ru-RU" sz="2800" dirty="0"/>
              <a:t>пересыпание, раскладывание по цветам, форме, сортировка;</a:t>
            </a:r>
          </a:p>
          <a:p>
            <a:pPr lvl="0"/>
            <a:r>
              <a:rPr lang="ru-RU" sz="2800" dirty="0"/>
              <a:t>кидание, складывание в мешочек или коробку.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 с ватой, тканью, различными палочками, спичками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03177"/>
            <a:ext cx="4197918" cy="280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1"/>
            <a:ext cx="8964488" cy="2448272"/>
          </a:xfrm>
        </p:spPr>
        <p:txBody>
          <a:bodyPr>
            <a:normAutofit/>
          </a:bodyPr>
          <a:lstStyle/>
          <a:p>
            <a:pPr lvl="0">
              <a:buClr>
                <a:srgbClr val="FFFF00"/>
              </a:buClr>
            </a:pPr>
            <a:r>
              <a:rPr lang="ru-RU" dirty="0" smtClean="0"/>
              <a:t>поймать </a:t>
            </a:r>
            <a:r>
              <a:rPr lang="ru-RU" dirty="0"/>
              <a:t>с помощью зеркала и солнца лучик и обратить внимание малыша на то, как солнечный зайчик прыгает по комнате;</a:t>
            </a:r>
          </a:p>
          <a:p>
            <a:pPr lvl="0">
              <a:buClr>
                <a:srgbClr val="FFFF00"/>
              </a:buClr>
            </a:pPr>
            <a:r>
              <a:rPr lang="ru-RU" dirty="0"/>
              <a:t>вечером, когда стемнеет, используя лампу и кисти рук, делать тени животных и различные фигуры на стене;</a:t>
            </a:r>
          </a:p>
          <a:p>
            <a:pPr lvl="0">
              <a:buClr>
                <a:srgbClr val="FFFF00"/>
              </a:buClr>
            </a:pPr>
            <a:r>
              <a:rPr lang="ru-RU" dirty="0"/>
              <a:t>походить с фонариком по квартире или улице, когда темно.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 со светом и тенью: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3"/>
            <a:ext cx="4680042" cy="3119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09" y="3356993"/>
            <a:ext cx="3613398" cy="31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536504"/>
          </a:xfrm>
        </p:spPr>
        <p:txBody>
          <a:bodyPr>
            <a:normAutofit/>
          </a:bodyPr>
          <a:lstStyle/>
          <a:p>
            <a:pPr lvl="0"/>
            <a:r>
              <a:rPr lang="ru-RU" sz="2600" dirty="0" smtClean="0"/>
              <a:t>спрятать </a:t>
            </a:r>
            <a:r>
              <a:rPr lang="ru-RU" sz="2600" dirty="0"/>
              <a:t>мелкие игрушки, монетки, машинки в крупу;</a:t>
            </a:r>
          </a:p>
          <a:p>
            <a:pPr lvl="0"/>
            <a:r>
              <a:rPr lang="ru-RU" sz="2600" dirty="0"/>
              <a:t>пересыпать крупу совочком, ложкой, стаканчиком из одной емкости в другую;</a:t>
            </a:r>
          </a:p>
          <a:p>
            <a:pPr lvl="0"/>
            <a:r>
              <a:rPr lang="ru-RU" sz="2600" dirty="0"/>
              <a:t>намазать клеем бумагу и посыпать сверху крупой, получится рисунок;</a:t>
            </a:r>
          </a:p>
          <a:p>
            <a:pPr lvl="0"/>
            <a:r>
              <a:rPr lang="ru-RU" sz="2600" dirty="0"/>
              <a:t>перемешать в тарелочке немного фасоли и гороха, попросить ребенка разложить по отдельным тарелочкам;</a:t>
            </a:r>
          </a:p>
          <a:p>
            <a:pPr lvl="0"/>
            <a:r>
              <a:rPr lang="ru-RU" sz="2600" dirty="0"/>
              <a:t>насыпать на весы – «больше» - «меньше»;</a:t>
            </a:r>
          </a:p>
          <a:p>
            <a:pPr lvl="0"/>
            <a:r>
              <a:rPr lang="ru-RU" sz="2600" dirty="0"/>
              <a:t>рисование по крупе на дне подноса.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 с крупами</a:t>
            </a:r>
            <a:r>
              <a:rPr lang="ru-RU" dirty="0"/>
              <a:t> (гречкой, рисом, манной крупой, а также горохом, фасолью и др.):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2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760640" cy="38379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29344"/>
            <a:ext cx="6240016" cy="44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1728192"/>
          </a:xfrm>
        </p:spPr>
        <p:txBody>
          <a:bodyPr>
            <a:normAutofit/>
          </a:bodyPr>
          <a:lstStyle/>
          <a:p>
            <a:pPr lvl="0">
              <a:buClr>
                <a:srgbClr val="FFFF00"/>
              </a:buClr>
            </a:pPr>
            <a:r>
              <a:rPr lang="ru-RU" sz="2800" dirty="0" err="1" smtClean="0"/>
              <a:t>отщипывание</a:t>
            </a:r>
            <a:r>
              <a:rPr lang="ru-RU" sz="2800" dirty="0"/>
              <a:t>, скатывание шариков, колбасок, разрезание, размазывание;</a:t>
            </a:r>
          </a:p>
          <a:p>
            <a:pPr>
              <a:buClr>
                <a:srgbClr val="FFFF00"/>
              </a:buClr>
            </a:pPr>
            <a:r>
              <a:rPr lang="ru-RU" sz="2800" dirty="0"/>
              <a:t>сортировка по цвету, раскладывание по баночкам.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 с пластилином, тестом, глиной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" y="3277375"/>
            <a:ext cx="4478254" cy="2974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14" y="3275206"/>
            <a:ext cx="4460030" cy="29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908720"/>
            <a:ext cx="5472608" cy="547260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FFF00"/>
              </a:buClr>
            </a:pPr>
            <a:r>
              <a:rPr lang="ru-RU" sz="2800" dirty="0" smtClean="0"/>
              <a:t>используются </a:t>
            </a:r>
            <a:r>
              <a:rPr lang="ru-RU" sz="2800" dirty="0"/>
              <a:t>губная гармонь, пианино, гитара, детский барабан, бубен, металлофон, дудочка, гармошка, </a:t>
            </a:r>
            <a:r>
              <a:rPr lang="ru-RU" sz="2800" dirty="0" err="1"/>
              <a:t>трещетки</a:t>
            </a:r>
            <a:r>
              <a:rPr lang="ru-RU" sz="2800" dirty="0"/>
              <a:t>, свистульки;</a:t>
            </a:r>
          </a:p>
          <a:p>
            <a:pPr lvl="0">
              <a:buClr>
                <a:srgbClr val="FFFF00"/>
              </a:buClr>
            </a:pPr>
            <a:r>
              <a:rPr lang="ru-RU" sz="2800" dirty="0"/>
              <a:t>насыпать в коробочки разные крупы (коробочек с одинаковой крупой должно быть по две) и предложить ребенку потрясти, найти пару;</a:t>
            </a:r>
          </a:p>
          <a:p>
            <a:pPr lvl="0">
              <a:buClr>
                <a:srgbClr val="FFFF00"/>
              </a:buClr>
            </a:pPr>
            <a:r>
              <a:rPr lang="ru-RU" sz="2800" dirty="0"/>
              <a:t>дать ребенку послушать звуки воды, телефона, машины, животных.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 со звуками: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08720"/>
            <a:ext cx="331236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424935" cy="521744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«</a:t>
            </a:r>
            <a:r>
              <a:rPr lang="ru-RU" dirty="0"/>
              <a:t>лошадка», «самолетик», </a:t>
            </a:r>
            <a:r>
              <a:rPr lang="ru-RU" dirty="0" err="1"/>
              <a:t>порыгушки</a:t>
            </a:r>
            <a:r>
              <a:rPr lang="ru-RU" dirty="0"/>
              <a:t>, подкидывания, </a:t>
            </a:r>
            <a:r>
              <a:rPr lang="ru-RU" dirty="0" err="1"/>
              <a:t>щекоталки</a:t>
            </a:r>
            <a:r>
              <a:rPr lang="ru-RU" dirty="0"/>
              <a:t>, </a:t>
            </a:r>
            <a:r>
              <a:rPr lang="ru-RU" dirty="0" err="1"/>
              <a:t>тормошение</a:t>
            </a:r>
            <a:r>
              <a:rPr lang="ru-RU" dirty="0"/>
              <a:t>, возня, догонялки, прятки с обниманием в конце;</a:t>
            </a:r>
          </a:p>
          <a:p>
            <a:pPr lvl="0"/>
            <a:r>
              <a:rPr lang="ru-RU" dirty="0"/>
              <a:t>игра «Змейка» (ребенок догоняет веревочку или ленточку);</a:t>
            </a:r>
          </a:p>
          <a:p>
            <a:pPr lvl="0"/>
            <a:r>
              <a:rPr lang="ru-RU" dirty="0"/>
              <a:t>перетягивания (влажную салфетку дать ребенку в руку и тянуть, кто сильнее);</a:t>
            </a:r>
          </a:p>
          <a:p>
            <a:pPr lvl="0"/>
            <a:r>
              <a:rPr lang="ru-RU" dirty="0"/>
              <a:t>катать ребенка на качелях, в простыне покачивать как в гамаке, раскачивать за руки, за ноги, кружить, катать по полу в одеяле;</a:t>
            </a:r>
          </a:p>
          <a:p>
            <a:pPr lvl="0"/>
            <a:r>
              <a:rPr lang="ru-RU" dirty="0"/>
              <a:t>цветные дорожки (пройти по ленте заданного цвета);</a:t>
            </a:r>
          </a:p>
          <a:p>
            <a:pPr lvl="0"/>
            <a:r>
              <a:rPr lang="ru-RU" dirty="0"/>
              <a:t>бег по полосе препятствий (диван, подушки, туннель, скамейка);</a:t>
            </a:r>
          </a:p>
          <a:p>
            <a:pPr lvl="0"/>
            <a:r>
              <a:rPr lang="ru-RU" dirty="0"/>
              <a:t>попрыгать на мяче, батуте.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Игры с движениями: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0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826881" cy="58425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5"/>
            <a:ext cx="6507857" cy="3448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97" y="324659"/>
            <a:ext cx="4608512" cy="6141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6588224" cy="4941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488540" cy="36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5112568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FFFF00"/>
              </a:buClr>
            </a:pPr>
            <a:r>
              <a:rPr lang="ru-RU" sz="2700" dirty="0" smtClean="0"/>
              <a:t>используется </a:t>
            </a:r>
            <a:r>
              <a:rPr lang="ru-RU" sz="2700" dirty="0"/>
              <a:t>доска с замочками, ключиком, шпингалетом, крючками;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орешки, пуговки, бусинки, предложить ложкой перекладывать в ведерка или раскладывать по ячейкам;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прищепки, монетки, мешочки, коробочки, крышечки, пуговки, липучки, замочки, кнопочки, «</a:t>
            </a:r>
            <a:r>
              <a:rPr lang="ru-RU" sz="2700" dirty="0" err="1"/>
              <a:t>щупательные</a:t>
            </a:r>
            <a:r>
              <a:rPr lang="ru-RU" sz="2700" dirty="0"/>
              <a:t>» игрушки (с шариками внутри);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игра «Ассорти»: резиновые, деревянные, железные, тканевые игрушки в мешочке или тазике потрогать, рассортировать;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мешочек с сюрпризом, маленькими предметами, фигурами, которые надо узнать по форме;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мешочек с фольгой, бумагой, чтобы ребенок доставал и трогал, узнавал, шуршал;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болтики и винтики разного размера (подобрать и закрутить);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настоящие инструменты папы – показать, как выглядят и работают;</a:t>
            </a:r>
          </a:p>
          <a:p>
            <a:pPr lvl="0">
              <a:buClr>
                <a:srgbClr val="FFFF00"/>
              </a:buClr>
            </a:pPr>
            <a:r>
              <a:rPr lang="ru-RU" sz="2700" dirty="0"/>
              <a:t>в банку из-под кофе с резиновой крышкой воткнуты карандашики, нужно вытащить и вставить обратно.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Игры на развитие тактильных ощущений: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азработан </a:t>
            </a:r>
            <a:r>
              <a:rPr lang="ru-RU" dirty="0"/>
              <a:t>американским </a:t>
            </a:r>
            <a:r>
              <a:rPr lang="ru-RU" dirty="0" err="1"/>
              <a:t>трудотерапевтом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Джин Айрес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Цель:</a:t>
            </a:r>
            <a:r>
              <a:rPr lang="ru-RU" dirty="0" smtClean="0"/>
              <a:t> снижение </a:t>
            </a:r>
            <a:r>
              <a:rPr lang="ru-RU" dirty="0"/>
              <a:t>или, наоборот, стимулировании чувствительности ребенка и оказании ему помощи в правильной обработке информации.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Сенсорная интеграция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6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2" y="332656"/>
            <a:ext cx="486054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5291552" cy="3529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6" y="3789040"/>
            <a:ext cx="6286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77071"/>
            <a:ext cx="7408333" cy="2049091"/>
          </a:xfrm>
        </p:spPr>
        <p:txBody>
          <a:bodyPr/>
          <a:lstStyle/>
          <a:p>
            <a:pPr algn="ctr"/>
            <a:r>
              <a:rPr lang="ru-RU" dirty="0" smtClean="0"/>
              <a:t>Стоит отметить что выбирая то или иное направление развитие, обязательно учитывать возраст, интересы и способности ребенка.</a:t>
            </a:r>
          </a:p>
          <a:p>
            <a:pPr algn="ctr"/>
            <a:r>
              <a:rPr lang="ru-RU" dirty="0" smtClean="0"/>
              <a:t>Стремиться показать ребенку что мир, многогранный и прекрасный.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71" y="476672"/>
            <a:ext cx="4971109" cy="35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8010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9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8" y="764704"/>
            <a:ext cx="7943382" cy="5544616"/>
          </a:xfrm>
        </p:spPr>
      </p:pic>
    </p:spTree>
    <p:extLst>
      <p:ext uri="{BB962C8B-B14F-4D97-AF65-F5344CB8AC3E}">
        <p14:creationId xmlns:p14="http://schemas.microsoft.com/office/powerpoint/2010/main" val="21127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 занятия нужно делать всегда – дома, на улице, в гостях – в жизни!</a:t>
            </a:r>
          </a:p>
          <a:p>
            <a:r>
              <a:rPr lang="ru-RU" dirty="0" smtClean="0"/>
              <a:t>Практически все что окружает ребенка и создано для ребенка можно использовать. Игрушки, упражнения, снаряды и просто движение.</a:t>
            </a:r>
          </a:p>
          <a:p>
            <a:r>
              <a:rPr lang="ru-RU" dirty="0" smtClean="0"/>
              <a:t>Необходимо комментировать и проговаривать все, чем занимаются с ребенком, помогать и хвалить во время игр и занятий.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Сенсорная терапия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7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652276" cy="4437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2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484784"/>
            <a:ext cx="8064896" cy="4824536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раскрашивание </a:t>
            </a:r>
            <a:r>
              <a:rPr lang="ru-RU" sz="3200" dirty="0"/>
              <a:t>воды, рисование кисточками, карандашами, фломастерами, маркерами, мелками, пальцами;</a:t>
            </a:r>
          </a:p>
          <a:p>
            <a:pPr lvl="0"/>
            <a:r>
              <a:rPr lang="ru-RU" sz="3200" dirty="0"/>
              <a:t>смешивание красок;</a:t>
            </a:r>
          </a:p>
          <a:p>
            <a:pPr lvl="0"/>
            <a:r>
              <a:rPr lang="ru-RU" sz="3200" dirty="0"/>
              <a:t>сортировка карандашей и разноцветных предметов в емкости;</a:t>
            </a:r>
          </a:p>
          <a:p>
            <a:pPr lvl="0"/>
            <a:r>
              <a:rPr lang="ru-RU" sz="3200" dirty="0"/>
              <a:t>накручивание крышечек разного цвета на бутылки.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Игры с цветом: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0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76672"/>
            <a:ext cx="8208913" cy="43575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07453"/>
            <a:ext cx="7556002" cy="424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86" y="1916832"/>
            <a:ext cx="7164792" cy="47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04864"/>
            <a:ext cx="8064896" cy="41044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200" dirty="0" smtClean="0"/>
              <a:t>различные </a:t>
            </a:r>
            <a:r>
              <a:rPr lang="ru-RU" sz="3200" dirty="0"/>
              <a:t>переливания (тазики, лейки, сито, ванная, детский бассейн), наливание из кувшина в несколько емкостей, половником в детскую посуду, из чайника по детским кружечкам;</a:t>
            </a:r>
          </a:p>
          <a:p>
            <a:pPr lvl="0"/>
            <a:r>
              <a:rPr lang="ru-RU" sz="3200" dirty="0"/>
              <a:t>игры с пластиковыми бутылками и резиновыми игрушками, киндер-сюрпризы или шарики можно ловить в воде ложкой или щипцами и складывать в ведерко;</a:t>
            </a:r>
          </a:p>
          <a:p>
            <a:pPr lvl="0"/>
            <a:r>
              <a:rPr lang="ru-RU" sz="3200" dirty="0"/>
              <a:t>купание кукол, мытье посуды губкой и т.д.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Игры со водой, льдом</a:t>
            </a:r>
            <a:r>
              <a:rPr lang="ru-RU" dirty="0">
                <a:solidFill>
                  <a:srgbClr val="FFFF00"/>
                </a:solidFill>
              </a:rPr>
              <a:t> (возня с водой, переливание и брызганье особенно любимы детьми</a:t>
            </a:r>
            <a:r>
              <a:rPr lang="ru-RU" dirty="0" smtClean="0">
                <a:solidFill>
                  <a:srgbClr val="FFFF00"/>
                </a:solidFill>
              </a:rPr>
              <a:t>):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557800" cy="311236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78" y="1628800"/>
            <a:ext cx="5853222" cy="3277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6286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165</TotalTime>
  <Words>798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 Сенсорная интеграция</vt:lpstr>
      <vt:lpstr>Сенсорная интеграция</vt:lpstr>
      <vt:lpstr>Презентация PowerPoint</vt:lpstr>
      <vt:lpstr>Сенсорная терапия</vt:lpstr>
      <vt:lpstr>Презентация PowerPoint</vt:lpstr>
      <vt:lpstr>Игры с цветом: </vt:lpstr>
      <vt:lpstr>Презентация PowerPoint</vt:lpstr>
      <vt:lpstr>Игры со водой, льдом (возня с водой, переливание и брызганье особенно любимы детьми): </vt:lpstr>
      <vt:lpstr>Презентация PowerPoint</vt:lpstr>
      <vt:lpstr>Пускание мыльных пузырей разной величины и насыщенности. </vt:lpstr>
      <vt:lpstr>Игры с ватой, тканью, различными палочками, спичками:  </vt:lpstr>
      <vt:lpstr>Игры со светом и тенью: </vt:lpstr>
      <vt:lpstr>Игры с крупами (гречкой, рисом, манной крупой, а также горохом, фасолью и др.): </vt:lpstr>
      <vt:lpstr>Презентация PowerPoint</vt:lpstr>
      <vt:lpstr>Игры с пластилином, тестом, глиной: </vt:lpstr>
      <vt:lpstr>Игры со звуками: </vt:lpstr>
      <vt:lpstr>Игры с движениями: </vt:lpstr>
      <vt:lpstr>Презентация PowerPoint</vt:lpstr>
      <vt:lpstr>Игры на развитие тактильных ощущений: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родителями методов сенсорной интеграции в развитии детей с ТМН и с аутистическими нарушениями.</dc:title>
  <dc:creator>Admin</dc:creator>
  <cp:lastModifiedBy>Admin</cp:lastModifiedBy>
  <cp:revision>19</cp:revision>
  <dcterms:created xsi:type="dcterms:W3CDTF">2018-12-13T07:43:42Z</dcterms:created>
  <dcterms:modified xsi:type="dcterms:W3CDTF">2020-12-15T07:56:59Z</dcterms:modified>
</cp:coreProperties>
</file>